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86" r:id="rId1"/>
  </p:sldMasterIdLst>
  <p:notesMasterIdLst>
    <p:notesMasterId r:id="rId50"/>
  </p:notesMasterIdLst>
  <p:sldIdLst>
    <p:sldId id="256" r:id="rId2"/>
    <p:sldId id="266" r:id="rId3"/>
    <p:sldId id="276" r:id="rId4"/>
    <p:sldId id="267" r:id="rId5"/>
    <p:sldId id="268" r:id="rId6"/>
    <p:sldId id="259" r:id="rId7"/>
    <p:sldId id="293" r:id="rId8"/>
    <p:sldId id="269" r:id="rId9"/>
    <p:sldId id="270" r:id="rId10"/>
    <p:sldId id="271" r:id="rId11"/>
    <p:sldId id="274" r:id="rId12"/>
    <p:sldId id="273" r:id="rId13"/>
    <p:sldId id="294" r:id="rId14"/>
    <p:sldId id="275" r:id="rId15"/>
    <p:sldId id="279" r:id="rId16"/>
    <p:sldId id="280" r:id="rId17"/>
    <p:sldId id="283" r:id="rId18"/>
    <p:sldId id="285" r:id="rId19"/>
    <p:sldId id="286" r:id="rId20"/>
    <p:sldId id="284" r:id="rId21"/>
    <p:sldId id="287" r:id="rId22"/>
    <p:sldId id="288" r:id="rId23"/>
    <p:sldId id="289" r:id="rId24"/>
    <p:sldId id="290" r:id="rId25"/>
    <p:sldId id="291" r:id="rId26"/>
    <p:sldId id="296" r:id="rId27"/>
    <p:sldId id="295" r:id="rId28"/>
    <p:sldId id="318" r:id="rId29"/>
    <p:sldId id="302" r:id="rId30"/>
    <p:sldId id="300" r:id="rId31"/>
    <p:sldId id="303" r:id="rId32"/>
    <p:sldId id="306" r:id="rId33"/>
    <p:sldId id="304" r:id="rId34"/>
    <p:sldId id="307" r:id="rId35"/>
    <p:sldId id="308" r:id="rId36"/>
    <p:sldId id="313" r:id="rId37"/>
    <p:sldId id="298" r:id="rId38"/>
    <p:sldId id="314" r:id="rId39"/>
    <p:sldId id="316" r:id="rId40"/>
    <p:sldId id="317" r:id="rId41"/>
    <p:sldId id="297" r:id="rId42"/>
    <p:sldId id="312" r:id="rId43"/>
    <p:sldId id="320" r:id="rId44"/>
    <p:sldId id="309" r:id="rId45"/>
    <p:sldId id="310" r:id="rId46"/>
    <p:sldId id="315" r:id="rId47"/>
    <p:sldId id="311" r:id="rId48"/>
    <p:sldId id="319" r:id="rId4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Franklin Gothic Book" panose="020B0503020102020204" pitchFamily="34" charset="0"/>
      <p:regular r:id="rId52"/>
      <p:italic r:id="rId53"/>
    </p:embeddedFont>
    <p:embeddedFont>
      <p:font typeface="Lato" panose="020F0502020204030203" pitchFamily="34" charset="0"/>
      <p:regular r:id="rId54"/>
      <p:bold r:id="rId55"/>
      <p:italic r:id="rId56"/>
      <p:boldItalic r:id="rId57"/>
    </p:embeddedFont>
    <p:embeddedFont>
      <p:font typeface="Montserrat" pitchFamily="2" charset="77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4"/>
  </p:normalViewPr>
  <p:slideViewPr>
    <p:cSldViewPr snapToGrid="0">
      <p:cViewPr varScale="1">
        <p:scale>
          <a:sx n="120" d="100"/>
          <a:sy n="120" d="100"/>
        </p:scale>
        <p:origin x="8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508EFC-34DB-4763-B54A-4235380F27E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8149BAC-8CA4-4451-A901-F4150A2F2845}">
      <dgm:prSet/>
      <dgm:spPr/>
      <dgm:t>
        <a:bodyPr/>
        <a:lstStyle/>
        <a:p>
          <a:r>
            <a:rPr lang="en-US" baseline="0"/>
            <a:t>1. Introduction</a:t>
          </a:r>
          <a:endParaRPr lang="en-US"/>
        </a:p>
      </dgm:t>
    </dgm:pt>
    <dgm:pt modelId="{C484A137-FC8B-436E-B93A-412EF8EF44B0}" type="parTrans" cxnId="{024DE0BD-BF34-4023-9776-0A491D8A1DDA}">
      <dgm:prSet/>
      <dgm:spPr/>
      <dgm:t>
        <a:bodyPr/>
        <a:lstStyle/>
        <a:p>
          <a:endParaRPr lang="en-US"/>
        </a:p>
      </dgm:t>
    </dgm:pt>
    <dgm:pt modelId="{33FBAB75-E1A4-47B7-8462-939D1A362993}" type="sibTrans" cxnId="{024DE0BD-BF34-4023-9776-0A491D8A1DDA}">
      <dgm:prSet/>
      <dgm:spPr/>
      <dgm:t>
        <a:bodyPr/>
        <a:lstStyle/>
        <a:p>
          <a:endParaRPr lang="en-US"/>
        </a:p>
      </dgm:t>
    </dgm:pt>
    <dgm:pt modelId="{ABD3AF90-8FDB-474C-A02E-CA0CB203DF15}">
      <dgm:prSet/>
      <dgm:spPr/>
      <dgm:t>
        <a:bodyPr/>
        <a:lstStyle/>
        <a:p>
          <a:r>
            <a:rPr lang="en-US" baseline="0" dirty="0"/>
            <a:t>2. Dataset</a:t>
          </a:r>
          <a:endParaRPr lang="en-US" dirty="0"/>
        </a:p>
      </dgm:t>
    </dgm:pt>
    <dgm:pt modelId="{0C171AC4-7EDB-44ED-91C8-DB34E799D53B}" type="parTrans" cxnId="{2C225F19-9611-4659-9DA7-BE57862B169B}">
      <dgm:prSet/>
      <dgm:spPr/>
      <dgm:t>
        <a:bodyPr/>
        <a:lstStyle/>
        <a:p>
          <a:endParaRPr lang="en-US"/>
        </a:p>
      </dgm:t>
    </dgm:pt>
    <dgm:pt modelId="{9E2E7858-982F-4811-9617-E2E1E6E74D5F}" type="sibTrans" cxnId="{2C225F19-9611-4659-9DA7-BE57862B169B}">
      <dgm:prSet/>
      <dgm:spPr/>
      <dgm:t>
        <a:bodyPr/>
        <a:lstStyle/>
        <a:p>
          <a:endParaRPr lang="en-US"/>
        </a:p>
      </dgm:t>
    </dgm:pt>
    <dgm:pt modelId="{7F39DB5C-8949-4159-8591-C4309C283511}">
      <dgm:prSet/>
      <dgm:spPr/>
      <dgm:t>
        <a:bodyPr/>
        <a:lstStyle/>
        <a:p>
          <a:r>
            <a:rPr lang="en-US" baseline="0"/>
            <a:t>3. Methodology</a:t>
          </a:r>
          <a:endParaRPr lang="en-US"/>
        </a:p>
      </dgm:t>
    </dgm:pt>
    <dgm:pt modelId="{338D27BC-C20A-4D7A-A245-322809354051}" type="parTrans" cxnId="{D18BDF81-05C9-4E50-89F4-F67FA330D21D}">
      <dgm:prSet/>
      <dgm:spPr/>
      <dgm:t>
        <a:bodyPr/>
        <a:lstStyle/>
        <a:p>
          <a:endParaRPr lang="en-US"/>
        </a:p>
      </dgm:t>
    </dgm:pt>
    <dgm:pt modelId="{84B2F473-0EB4-430B-B57F-2E6EE7DA7171}" type="sibTrans" cxnId="{D18BDF81-05C9-4E50-89F4-F67FA330D21D}">
      <dgm:prSet/>
      <dgm:spPr/>
      <dgm:t>
        <a:bodyPr/>
        <a:lstStyle/>
        <a:p>
          <a:endParaRPr lang="en-US"/>
        </a:p>
      </dgm:t>
    </dgm:pt>
    <dgm:pt modelId="{9C009D6A-72B3-4C3D-8DC1-FE9ADA333FC0}">
      <dgm:prSet/>
      <dgm:spPr/>
      <dgm:t>
        <a:bodyPr/>
        <a:lstStyle/>
        <a:p>
          <a:r>
            <a:rPr lang="en-US" baseline="0"/>
            <a:t>4. Experiments</a:t>
          </a:r>
          <a:endParaRPr lang="en-US"/>
        </a:p>
      </dgm:t>
    </dgm:pt>
    <dgm:pt modelId="{A28F5681-2191-48B5-9F50-D5837B99971C}" type="parTrans" cxnId="{E7CC2709-C6F0-4113-93B2-639B5DE0B919}">
      <dgm:prSet/>
      <dgm:spPr/>
      <dgm:t>
        <a:bodyPr/>
        <a:lstStyle/>
        <a:p>
          <a:endParaRPr lang="en-US"/>
        </a:p>
      </dgm:t>
    </dgm:pt>
    <dgm:pt modelId="{1C28D944-666A-4393-89DE-7F0F8EED5CE0}" type="sibTrans" cxnId="{E7CC2709-C6F0-4113-93B2-639B5DE0B919}">
      <dgm:prSet/>
      <dgm:spPr/>
      <dgm:t>
        <a:bodyPr/>
        <a:lstStyle/>
        <a:p>
          <a:endParaRPr lang="en-US"/>
        </a:p>
      </dgm:t>
    </dgm:pt>
    <dgm:pt modelId="{30E2BF57-7C16-4D17-99B8-AB4F8CA56D76}">
      <dgm:prSet/>
      <dgm:spPr/>
      <dgm:t>
        <a:bodyPr/>
        <a:lstStyle/>
        <a:p>
          <a:r>
            <a:rPr lang="en-US" baseline="0"/>
            <a:t>5. Discussion</a:t>
          </a:r>
          <a:endParaRPr lang="en-US"/>
        </a:p>
      </dgm:t>
    </dgm:pt>
    <dgm:pt modelId="{B529B14E-1A8F-482D-88C1-6FDFCFE98087}" type="parTrans" cxnId="{368D171B-1517-4482-864A-B44C823A43E3}">
      <dgm:prSet/>
      <dgm:spPr/>
      <dgm:t>
        <a:bodyPr/>
        <a:lstStyle/>
        <a:p>
          <a:endParaRPr lang="en-US"/>
        </a:p>
      </dgm:t>
    </dgm:pt>
    <dgm:pt modelId="{E77964CB-FBC4-4D84-B9A6-3E0502E16F79}" type="sibTrans" cxnId="{368D171B-1517-4482-864A-B44C823A43E3}">
      <dgm:prSet/>
      <dgm:spPr/>
      <dgm:t>
        <a:bodyPr/>
        <a:lstStyle/>
        <a:p>
          <a:endParaRPr lang="en-US"/>
        </a:p>
      </dgm:t>
    </dgm:pt>
    <dgm:pt modelId="{0A5E3AF6-7F08-4A54-B932-FFA90813CC0A}">
      <dgm:prSet/>
      <dgm:spPr/>
      <dgm:t>
        <a:bodyPr/>
        <a:lstStyle/>
        <a:p>
          <a:r>
            <a:rPr lang="en-US" baseline="0" dirty="0"/>
            <a:t>6. Visualization</a:t>
          </a:r>
          <a:endParaRPr lang="en-US" dirty="0"/>
        </a:p>
      </dgm:t>
    </dgm:pt>
    <dgm:pt modelId="{2B9266A1-ABC8-4E0F-923C-8AFFA6319A8B}" type="parTrans" cxnId="{E181E41A-4101-4C5F-A9E6-1759B12596D1}">
      <dgm:prSet/>
      <dgm:spPr/>
      <dgm:t>
        <a:bodyPr/>
        <a:lstStyle/>
        <a:p>
          <a:endParaRPr lang="en-US"/>
        </a:p>
      </dgm:t>
    </dgm:pt>
    <dgm:pt modelId="{8CA36FD7-97ED-4FA7-9CDF-B42A9501B282}" type="sibTrans" cxnId="{E181E41A-4101-4C5F-A9E6-1759B12596D1}">
      <dgm:prSet/>
      <dgm:spPr/>
      <dgm:t>
        <a:bodyPr/>
        <a:lstStyle/>
        <a:p>
          <a:endParaRPr lang="en-US"/>
        </a:p>
      </dgm:t>
    </dgm:pt>
    <dgm:pt modelId="{CC2CA356-C601-AA41-8E04-246551BDE8A5}" type="pres">
      <dgm:prSet presAssocID="{E0508EFC-34DB-4763-B54A-4235380F27EA}" presName="linear" presStyleCnt="0">
        <dgm:presLayoutVars>
          <dgm:animLvl val="lvl"/>
          <dgm:resizeHandles val="exact"/>
        </dgm:presLayoutVars>
      </dgm:prSet>
      <dgm:spPr/>
    </dgm:pt>
    <dgm:pt modelId="{7BA1995D-0A22-A44C-A215-CBBCAED7BA37}" type="pres">
      <dgm:prSet presAssocID="{E8149BAC-8CA4-4451-A901-F4150A2F284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E76C3F0-5AC5-CB41-8E84-A3B5CB3E8739}" type="pres">
      <dgm:prSet presAssocID="{33FBAB75-E1A4-47B7-8462-939D1A362993}" presName="spacer" presStyleCnt="0"/>
      <dgm:spPr/>
    </dgm:pt>
    <dgm:pt modelId="{FA317E61-E2CA-C642-8182-9E5502F6AC8E}" type="pres">
      <dgm:prSet presAssocID="{ABD3AF90-8FDB-474C-A02E-CA0CB203DF1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C9DF3F9-6282-B242-8B0A-C9F37B23AD4E}" type="pres">
      <dgm:prSet presAssocID="{9E2E7858-982F-4811-9617-E2E1E6E74D5F}" presName="spacer" presStyleCnt="0"/>
      <dgm:spPr/>
    </dgm:pt>
    <dgm:pt modelId="{9B6112F2-28B1-A348-BBDC-AB9AF0E45AF6}" type="pres">
      <dgm:prSet presAssocID="{7F39DB5C-8949-4159-8591-C4309C28351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8B92903-FD46-8044-80BD-DFF3163E1A61}" type="pres">
      <dgm:prSet presAssocID="{84B2F473-0EB4-430B-B57F-2E6EE7DA7171}" presName="spacer" presStyleCnt="0"/>
      <dgm:spPr/>
    </dgm:pt>
    <dgm:pt modelId="{37FDBF29-95A7-8044-8A92-E066C878B5F4}" type="pres">
      <dgm:prSet presAssocID="{9C009D6A-72B3-4C3D-8DC1-FE9ADA333FC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3DF11F5-2CAC-2846-BC50-9881FCE958AC}" type="pres">
      <dgm:prSet presAssocID="{1C28D944-666A-4393-89DE-7F0F8EED5CE0}" presName="spacer" presStyleCnt="0"/>
      <dgm:spPr/>
    </dgm:pt>
    <dgm:pt modelId="{EA16D73F-C8A9-A44C-85C0-8B1C6F5632FE}" type="pres">
      <dgm:prSet presAssocID="{30E2BF57-7C16-4D17-99B8-AB4F8CA56D7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1B53B31-705C-D446-B3B0-FF79C7E6812D}" type="pres">
      <dgm:prSet presAssocID="{E77964CB-FBC4-4D84-B9A6-3E0502E16F79}" presName="spacer" presStyleCnt="0"/>
      <dgm:spPr/>
    </dgm:pt>
    <dgm:pt modelId="{3DD0695C-95C7-8C44-8DC0-3CB60750636B}" type="pres">
      <dgm:prSet presAssocID="{0A5E3AF6-7F08-4A54-B932-FFA90813CC0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745CC04-3BC3-1C4A-9B42-8C093FBD1796}" type="presOf" srcId="{E0508EFC-34DB-4763-B54A-4235380F27EA}" destId="{CC2CA356-C601-AA41-8E04-246551BDE8A5}" srcOrd="0" destOrd="0" presId="urn:microsoft.com/office/officeart/2005/8/layout/vList2"/>
    <dgm:cxn modelId="{E7CC2709-C6F0-4113-93B2-639B5DE0B919}" srcId="{E0508EFC-34DB-4763-B54A-4235380F27EA}" destId="{9C009D6A-72B3-4C3D-8DC1-FE9ADA333FC0}" srcOrd="3" destOrd="0" parTransId="{A28F5681-2191-48B5-9F50-D5837B99971C}" sibTransId="{1C28D944-666A-4393-89DE-7F0F8EED5CE0}"/>
    <dgm:cxn modelId="{28573617-F373-E444-B838-D6EB35E332AB}" type="presOf" srcId="{9C009D6A-72B3-4C3D-8DC1-FE9ADA333FC0}" destId="{37FDBF29-95A7-8044-8A92-E066C878B5F4}" srcOrd="0" destOrd="0" presId="urn:microsoft.com/office/officeart/2005/8/layout/vList2"/>
    <dgm:cxn modelId="{2C225F19-9611-4659-9DA7-BE57862B169B}" srcId="{E0508EFC-34DB-4763-B54A-4235380F27EA}" destId="{ABD3AF90-8FDB-474C-A02E-CA0CB203DF15}" srcOrd="1" destOrd="0" parTransId="{0C171AC4-7EDB-44ED-91C8-DB34E799D53B}" sibTransId="{9E2E7858-982F-4811-9617-E2E1E6E74D5F}"/>
    <dgm:cxn modelId="{E181E41A-4101-4C5F-A9E6-1759B12596D1}" srcId="{E0508EFC-34DB-4763-B54A-4235380F27EA}" destId="{0A5E3AF6-7F08-4A54-B932-FFA90813CC0A}" srcOrd="5" destOrd="0" parTransId="{2B9266A1-ABC8-4E0F-923C-8AFFA6319A8B}" sibTransId="{8CA36FD7-97ED-4FA7-9CDF-B42A9501B282}"/>
    <dgm:cxn modelId="{368D171B-1517-4482-864A-B44C823A43E3}" srcId="{E0508EFC-34DB-4763-B54A-4235380F27EA}" destId="{30E2BF57-7C16-4D17-99B8-AB4F8CA56D76}" srcOrd="4" destOrd="0" parTransId="{B529B14E-1A8F-482D-88C1-6FDFCFE98087}" sibTransId="{E77964CB-FBC4-4D84-B9A6-3E0502E16F79}"/>
    <dgm:cxn modelId="{41EAAD22-B806-C749-86AD-F19E4D6B9C16}" type="presOf" srcId="{7F39DB5C-8949-4159-8591-C4309C283511}" destId="{9B6112F2-28B1-A348-BBDC-AB9AF0E45AF6}" srcOrd="0" destOrd="0" presId="urn:microsoft.com/office/officeart/2005/8/layout/vList2"/>
    <dgm:cxn modelId="{815F5950-5D3E-2E42-8218-1C49B7585403}" type="presOf" srcId="{0A5E3AF6-7F08-4A54-B932-FFA90813CC0A}" destId="{3DD0695C-95C7-8C44-8DC0-3CB60750636B}" srcOrd="0" destOrd="0" presId="urn:microsoft.com/office/officeart/2005/8/layout/vList2"/>
    <dgm:cxn modelId="{D18BDF81-05C9-4E50-89F4-F67FA330D21D}" srcId="{E0508EFC-34DB-4763-B54A-4235380F27EA}" destId="{7F39DB5C-8949-4159-8591-C4309C283511}" srcOrd="2" destOrd="0" parTransId="{338D27BC-C20A-4D7A-A245-322809354051}" sibTransId="{84B2F473-0EB4-430B-B57F-2E6EE7DA7171}"/>
    <dgm:cxn modelId="{1E65F087-DDFE-C943-A278-FD48EC83C73D}" type="presOf" srcId="{30E2BF57-7C16-4D17-99B8-AB4F8CA56D76}" destId="{EA16D73F-C8A9-A44C-85C0-8B1C6F5632FE}" srcOrd="0" destOrd="0" presId="urn:microsoft.com/office/officeart/2005/8/layout/vList2"/>
    <dgm:cxn modelId="{2AC0F8B3-64C8-944B-B236-0070AF6D9272}" type="presOf" srcId="{E8149BAC-8CA4-4451-A901-F4150A2F2845}" destId="{7BA1995D-0A22-A44C-A215-CBBCAED7BA37}" srcOrd="0" destOrd="0" presId="urn:microsoft.com/office/officeart/2005/8/layout/vList2"/>
    <dgm:cxn modelId="{024DE0BD-BF34-4023-9776-0A491D8A1DDA}" srcId="{E0508EFC-34DB-4763-B54A-4235380F27EA}" destId="{E8149BAC-8CA4-4451-A901-F4150A2F2845}" srcOrd="0" destOrd="0" parTransId="{C484A137-FC8B-436E-B93A-412EF8EF44B0}" sibTransId="{33FBAB75-E1A4-47B7-8462-939D1A362993}"/>
    <dgm:cxn modelId="{7B0C07D3-55F8-EA40-B6F1-93C2D5540421}" type="presOf" srcId="{ABD3AF90-8FDB-474C-A02E-CA0CB203DF15}" destId="{FA317E61-E2CA-C642-8182-9E5502F6AC8E}" srcOrd="0" destOrd="0" presId="urn:microsoft.com/office/officeart/2005/8/layout/vList2"/>
    <dgm:cxn modelId="{D44C8283-26C7-1543-9949-589F245513F6}" type="presParOf" srcId="{CC2CA356-C601-AA41-8E04-246551BDE8A5}" destId="{7BA1995D-0A22-A44C-A215-CBBCAED7BA37}" srcOrd="0" destOrd="0" presId="urn:microsoft.com/office/officeart/2005/8/layout/vList2"/>
    <dgm:cxn modelId="{CA372C1F-BD98-354E-B2C2-30CD6AAAFB5D}" type="presParOf" srcId="{CC2CA356-C601-AA41-8E04-246551BDE8A5}" destId="{9E76C3F0-5AC5-CB41-8E84-A3B5CB3E8739}" srcOrd="1" destOrd="0" presId="urn:microsoft.com/office/officeart/2005/8/layout/vList2"/>
    <dgm:cxn modelId="{4F2E5B33-46EF-DE4F-8EF1-EB103070A25D}" type="presParOf" srcId="{CC2CA356-C601-AA41-8E04-246551BDE8A5}" destId="{FA317E61-E2CA-C642-8182-9E5502F6AC8E}" srcOrd="2" destOrd="0" presId="urn:microsoft.com/office/officeart/2005/8/layout/vList2"/>
    <dgm:cxn modelId="{897724BA-F00B-674F-B4B9-36685354A8A9}" type="presParOf" srcId="{CC2CA356-C601-AA41-8E04-246551BDE8A5}" destId="{0C9DF3F9-6282-B242-8B0A-C9F37B23AD4E}" srcOrd="3" destOrd="0" presId="urn:microsoft.com/office/officeart/2005/8/layout/vList2"/>
    <dgm:cxn modelId="{7872333F-590F-D64D-9B2C-8B0EE67110F1}" type="presParOf" srcId="{CC2CA356-C601-AA41-8E04-246551BDE8A5}" destId="{9B6112F2-28B1-A348-BBDC-AB9AF0E45AF6}" srcOrd="4" destOrd="0" presId="urn:microsoft.com/office/officeart/2005/8/layout/vList2"/>
    <dgm:cxn modelId="{8CFB7EB2-49C1-1C46-8222-7680875C04D5}" type="presParOf" srcId="{CC2CA356-C601-AA41-8E04-246551BDE8A5}" destId="{A8B92903-FD46-8044-80BD-DFF3163E1A61}" srcOrd="5" destOrd="0" presId="urn:microsoft.com/office/officeart/2005/8/layout/vList2"/>
    <dgm:cxn modelId="{26CD0EC8-AF09-5E46-AE96-8F072E61F7D4}" type="presParOf" srcId="{CC2CA356-C601-AA41-8E04-246551BDE8A5}" destId="{37FDBF29-95A7-8044-8A92-E066C878B5F4}" srcOrd="6" destOrd="0" presId="urn:microsoft.com/office/officeart/2005/8/layout/vList2"/>
    <dgm:cxn modelId="{7567B922-C9E3-EB4A-A3CC-ACC2CE89AE45}" type="presParOf" srcId="{CC2CA356-C601-AA41-8E04-246551BDE8A5}" destId="{F3DF11F5-2CAC-2846-BC50-9881FCE958AC}" srcOrd="7" destOrd="0" presId="urn:microsoft.com/office/officeart/2005/8/layout/vList2"/>
    <dgm:cxn modelId="{964DC566-1D6D-0C4C-9844-51BFC5076533}" type="presParOf" srcId="{CC2CA356-C601-AA41-8E04-246551BDE8A5}" destId="{EA16D73F-C8A9-A44C-85C0-8B1C6F5632FE}" srcOrd="8" destOrd="0" presId="urn:microsoft.com/office/officeart/2005/8/layout/vList2"/>
    <dgm:cxn modelId="{0C6CBE0A-D6BA-FD48-9332-675C799AEE88}" type="presParOf" srcId="{CC2CA356-C601-AA41-8E04-246551BDE8A5}" destId="{41B53B31-705C-D446-B3B0-FF79C7E6812D}" srcOrd="9" destOrd="0" presId="urn:microsoft.com/office/officeart/2005/8/layout/vList2"/>
    <dgm:cxn modelId="{441A53EF-627D-B048-8B08-0B129EA0D8F2}" type="presParOf" srcId="{CC2CA356-C601-AA41-8E04-246551BDE8A5}" destId="{3DD0695C-95C7-8C44-8DC0-3CB60750636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1AE4B-92AA-4A75-985C-C889292CB76F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16D92D-A702-44E7-8E46-7FEE230D5748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Main task:</a:t>
          </a:r>
        </a:p>
      </dgm:t>
    </dgm:pt>
    <dgm:pt modelId="{0F12F015-56D5-4DB7-ABC4-BDC1BD139AC6}" type="parTrans" cxnId="{FB594FB2-DE65-4CB8-80F9-68E959877557}">
      <dgm:prSet/>
      <dgm:spPr/>
      <dgm:t>
        <a:bodyPr/>
        <a:lstStyle/>
        <a:p>
          <a:endParaRPr lang="en-US"/>
        </a:p>
      </dgm:t>
    </dgm:pt>
    <dgm:pt modelId="{216892E0-87F8-4BB8-904F-0A7807952630}" type="sibTrans" cxnId="{FB594FB2-DE65-4CB8-80F9-68E959877557}">
      <dgm:prSet/>
      <dgm:spPr/>
      <dgm:t>
        <a:bodyPr/>
        <a:lstStyle/>
        <a:p>
          <a:endParaRPr lang="en-US"/>
        </a:p>
      </dgm:t>
    </dgm:pt>
    <dgm:pt modelId="{45B694A8-A35F-4B3F-977D-9F35BF174E1F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Identify fractures on human cervical spine with deep convolutional neural networks</a:t>
          </a:r>
        </a:p>
      </dgm:t>
    </dgm:pt>
    <dgm:pt modelId="{49C2EF57-2727-4453-94B7-7F7B18FBD96E}" type="parTrans" cxnId="{25C0DED3-B6BA-433B-AECC-FBB6C6AD252E}">
      <dgm:prSet/>
      <dgm:spPr/>
      <dgm:t>
        <a:bodyPr/>
        <a:lstStyle/>
        <a:p>
          <a:endParaRPr lang="en-US"/>
        </a:p>
      </dgm:t>
    </dgm:pt>
    <dgm:pt modelId="{EB3007DE-7E8D-4DC9-A7A5-CB2BCF402EA6}" type="sibTrans" cxnId="{25C0DED3-B6BA-433B-AECC-FBB6C6AD252E}">
      <dgm:prSet/>
      <dgm:spPr/>
      <dgm:t>
        <a:bodyPr/>
        <a:lstStyle/>
        <a:p>
          <a:endParaRPr lang="en-US"/>
        </a:p>
      </dgm:t>
    </dgm:pt>
    <dgm:pt modelId="{01788BFD-155B-4A5D-90A8-3CDD98590ED1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on the vertebra-level (C1-C7)</a:t>
          </a:r>
        </a:p>
      </dgm:t>
    </dgm:pt>
    <dgm:pt modelId="{91D32E02-5BDD-424E-9D09-A92E0079134E}" type="parTrans" cxnId="{4B5CF15A-E985-499C-A884-2C4F744788C6}">
      <dgm:prSet/>
      <dgm:spPr/>
      <dgm:t>
        <a:bodyPr/>
        <a:lstStyle/>
        <a:p>
          <a:endParaRPr lang="en-US"/>
        </a:p>
      </dgm:t>
    </dgm:pt>
    <dgm:pt modelId="{B6FA274B-8F50-41E1-BA95-76B92F727EE5}" type="sibTrans" cxnId="{4B5CF15A-E985-499C-A884-2C4F744788C6}">
      <dgm:prSet/>
      <dgm:spPr/>
      <dgm:t>
        <a:bodyPr/>
        <a:lstStyle/>
        <a:p>
          <a:endParaRPr lang="en-US"/>
        </a:p>
      </dgm:t>
    </dgm:pt>
    <dgm:pt modelId="{B6EB39A4-9C3A-4172-B210-EC2689161A60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Minor tasks:</a:t>
          </a:r>
        </a:p>
      </dgm:t>
    </dgm:pt>
    <dgm:pt modelId="{CD4A799E-6D57-4F9F-BA0A-37342713E3CE}" type="parTrans" cxnId="{E94CE2BE-82F3-4DD3-A41E-C16423B83B4F}">
      <dgm:prSet/>
      <dgm:spPr/>
      <dgm:t>
        <a:bodyPr/>
        <a:lstStyle/>
        <a:p>
          <a:endParaRPr lang="en-US"/>
        </a:p>
      </dgm:t>
    </dgm:pt>
    <dgm:pt modelId="{2C4566A0-9F2F-44A5-99EB-6E1B304E2DCA}" type="sibTrans" cxnId="{E94CE2BE-82F3-4DD3-A41E-C16423B83B4F}">
      <dgm:prSet/>
      <dgm:spPr/>
      <dgm:t>
        <a:bodyPr/>
        <a:lstStyle/>
        <a:p>
          <a:endParaRPr lang="en-US"/>
        </a:p>
      </dgm:t>
    </dgm:pt>
    <dgm:pt modelId="{B2CD52EF-7F4C-4E62-9C1E-FF08D80845E5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Detect the exact fracture position on a slice</a:t>
          </a:r>
        </a:p>
      </dgm:t>
    </dgm:pt>
    <dgm:pt modelId="{87FBE081-E382-4A31-AF39-FFFC4C4442FE}" type="parTrans" cxnId="{269D6375-291C-4F00-94B0-91C4709BB14D}">
      <dgm:prSet/>
      <dgm:spPr/>
      <dgm:t>
        <a:bodyPr/>
        <a:lstStyle/>
        <a:p>
          <a:endParaRPr lang="en-US"/>
        </a:p>
      </dgm:t>
    </dgm:pt>
    <dgm:pt modelId="{5BC47AC1-89FC-4175-969C-E3A4F1696F82}" type="sibTrans" cxnId="{269D6375-291C-4F00-94B0-91C4709BB14D}">
      <dgm:prSet/>
      <dgm:spPr/>
      <dgm:t>
        <a:bodyPr/>
        <a:lstStyle/>
        <a:p>
          <a:endParaRPr lang="en-US"/>
        </a:p>
      </dgm:t>
    </dgm:pt>
    <dgm:pt modelId="{E975471F-099B-4A7B-9004-0443899A2644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Extract the identified fractures and perform 3D visualization</a:t>
          </a:r>
        </a:p>
      </dgm:t>
    </dgm:pt>
    <dgm:pt modelId="{311782C8-18AA-4D1D-9A8B-CD876FBC47E8}" type="parTrans" cxnId="{58E5DC1B-8466-475A-AA09-460A72AB8266}">
      <dgm:prSet/>
      <dgm:spPr/>
      <dgm:t>
        <a:bodyPr/>
        <a:lstStyle/>
        <a:p>
          <a:endParaRPr lang="en-US"/>
        </a:p>
      </dgm:t>
    </dgm:pt>
    <dgm:pt modelId="{742A74C1-CE29-4C0B-B610-71DFE6AAE828}" type="sibTrans" cxnId="{58E5DC1B-8466-475A-AA09-460A72AB8266}">
      <dgm:prSet/>
      <dgm:spPr/>
      <dgm:t>
        <a:bodyPr/>
        <a:lstStyle/>
        <a:p>
          <a:endParaRPr lang="en-US"/>
        </a:p>
      </dgm:t>
    </dgm:pt>
    <dgm:pt modelId="{AFBEE596-8659-1540-9611-5BCBF65E3A87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on the slice-level</a:t>
          </a:r>
        </a:p>
      </dgm:t>
    </dgm:pt>
    <dgm:pt modelId="{9D16781A-C1A0-464A-A912-2051A9365162}" type="parTrans" cxnId="{9213C74A-7170-EF41-82E2-FEB4157334CA}">
      <dgm:prSet/>
      <dgm:spPr/>
      <dgm:t>
        <a:bodyPr/>
        <a:lstStyle/>
        <a:p>
          <a:endParaRPr lang="en-US"/>
        </a:p>
      </dgm:t>
    </dgm:pt>
    <dgm:pt modelId="{2C919AC0-F103-3244-A25B-4B8D71B5C6EC}" type="sibTrans" cxnId="{9213C74A-7170-EF41-82E2-FEB4157334CA}">
      <dgm:prSet/>
      <dgm:spPr/>
      <dgm:t>
        <a:bodyPr/>
        <a:lstStyle/>
        <a:p>
          <a:endParaRPr lang="en-US"/>
        </a:p>
      </dgm:t>
    </dgm:pt>
    <dgm:pt modelId="{C4A27317-58D1-CA4F-8E7C-1307ABD207F1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on the patient-level</a:t>
          </a:r>
        </a:p>
      </dgm:t>
    </dgm:pt>
    <dgm:pt modelId="{1092AFAA-EAE6-6842-AEC6-E31C8C340664}" type="parTrans" cxnId="{1AEAB17E-EDB5-374B-9811-FC398832FFFF}">
      <dgm:prSet/>
      <dgm:spPr/>
      <dgm:t>
        <a:bodyPr/>
        <a:lstStyle/>
        <a:p>
          <a:endParaRPr lang="en-US"/>
        </a:p>
      </dgm:t>
    </dgm:pt>
    <dgm:pt modelId="{E6BADC7D-DE22-8C4E-BE79-FE074260C3EE}" type="sibTrans" cxnId="{1AEAB17E-EDB5-374B-9811-FC398832FFFF}">
      <dgm:prSet/>
      <dgm:spPr/>
      <dgm:t>
        <a:bodyPr/>
        <a:lstStyle/>
        <a:p>
          <a:endParaRPr lang="en-US"/>
        </a:p>
      </dgm:t>
    </dgm:pt>
    <dgm:pt modelId="{5979065B-1639-5745-94C4-2FCF7E851581}">
      <dgm:prSet/>
      <dgm:spPr/>
      <dgm:t>
        <a:bodyPr/>
        <a:lstStyle/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158330-DB0D-7F4D-B933-4A2FF5C3A05C}" type="parTrans" cxnId="{40742676-171D-4548-B038-53DC29FF9835}">
      <dgm:prSet/>
      <dgm:spPr/>
      <dgm:t>
        <a:bodyPr/>
        <a:lstStyle/>
        <a:p>
          <a:endParaRPr lang="en-US"/>
        </a:p>
      </dgm:t>
    </dgm:pt>
    <dgm:pt modelId="{1A71584D-B8DF-C749-8339-60B5FDAA8E2B}" type="sibTrans" cxnId="{40742676-171D-4548-B038-53DC29FF9835}">
      <dgm:prSet/>
      <dgm:spPr/>
      <dgm:t>
        <a:bodyPr/>
        <a:lstStyle/>
        <a:p>
          <a:endParaRPr lang="en-US"/>
        </a:p>
      </dgm:t>
    </dgm:pt>
    <dgm:pt modelId="{6C1F9A2B-AB81-6B48-BFC0-773E1D5B859F}" type="pres">
      <dgm:prSet presAssocID="{11F1AE4B-92AA-4A75-985C-C889292CB76F}" presName="Name0" presStyleCnt="0">
        <dgm:presLayoutVars>
          <dgm:dir/>
          <dgm:animLvl val="lvl"/>
          <dgm:resizeHandles val="exact"/>
        </dgm:presLayoutVars>
      </dgm:prSet>
      <dgm:spPr/>
    </dgm:pt>
    <dgm:pt modelId="{FBF5B667-210D-EB43-A177-3177E76A422A}" type="pres">
      <dgm:prSet presAssocID="{4D16D92D-A702-44E7-8E46-7FEE230D5748}" presName="composite" presStyleCnt="0"/>
      <dgm:spPr/>
    </dgm:pt>
    <dgm:pt modelId="{F6081441-DA10-1D46-9993-E1D09E3C0DC3}" type="pres">
      <dgm:prSet presAssocID="{4D16D92D-A702-44E7-8E46-7FEE230D5748}" presName="parTx" presStyleLbl="alignNode1" presStyleIdx="0" presStyleCnt="2" custScaleX="119942">
        <dgm:presLayoutVars>
          <dgm:chMax val="0"/>
          <dgm:chPref val="0"/>
          <dgm:bulletEnabled val="1"/>
        </dgm:presLayoutVars>
      </dgm:prSet>
      <dgm:spPr/>
    </dgm:pt>
    <dgm:pt modelId="{B27EBF65-EA1B-3F40-B31B-BFB6FE9F7B22}" type="pres">
      <dgm:prSet presAssocID="{4D16D92D-A702-44E7-8E46-7FEE230D5748}" presName="desTx" presStyleLbl="alignAccFollowNode1" presStyleIdx="0" presStyleCnt="2" custScaleX="119970">
        <dgm:presLayoutVars>
          <dgm:bulletEnabled val="1"/>
        </dgm:presLayoutVars>
      </dgm:prSet>
      <dgm:spPr/>
    </dgm:pt>
    <dgm:pt modelId="{1E5C5887-53D9-6B4E-9297-AA38DBADC104}" type="pres">
      <dgm:prSet presAssocID="{216892E0-87F8-4BB8-904F-0A7807952630}" presName="space" presStyleCnt="0"/>
      <dgm:spPr/>
    </dgm:pt>
    <dgm:pt modelId="{B5B5CA0A-423E-4543-BE6F-943D98A58A09}" type="pres">
      <dgm:prSet presAssocID="{B6EB39A4-9C3A-4172-B210-EC2689161A60}" presName="composite" presStyleCnt="0"/>
      <dgm:spPr/>
    </dgm:pt>
    <dgm:pt modelId="{5D2795DF-1D5F-A746-8FAB-D38F8E433B24}" type="pres">
      <dgm:prSet presAssocID="{B6EB39A4-9C3A-4172-B210-EC2689161A6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F68A58F-AB21-6845-B0A8-98BEDFE96ED3}" type="pres">
      <dgm:prSet presAssocID="{B6EB39A4-9C3A-4172-B210-EC2689161A6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8E5DC1B-8466-475A-AA09-460A72AB8266}" srcId="{B6EB39A4-9C3A-4172-B210-EC2689161A60}" destId="{E975471F-099B-4A7B-9004-0443899A2644}" srcOrd="2" destOrd="0" parTransId="{311782C8-18AA-4D1D-9A8B-CD876FBC47E8}" sibTransId="{742A74C1-CE29-4C0B-B610-71DFE6AAE828}"/>
    <dgm:cxn modelId="{D35E7642-B9A3-B94D-B742-2741789E5BF6}" type="presOf" srcId="{E975471F-099B-4A7B-9004-0443899A2644}" destId="{AF68A58F-AB21-6845-B0A8-98BEDFE96ED3}" srcOrd="0" destOrd="2" presId="urn:microsoft.com/office/officeart/2005/8/layout/hList1"/>
    <dgm:cxn modelId="{9D865A46-6F90-2447-92CF-3D581AB13349}" type="presOf" srcId="{C4A27317-58D1-CA4F-8E7C-1307ABD207F1}" destId="{B27EBF65-EA1B-3F40-B31B-BFB6FE9F7B22}" srcOrd="0" destOrd="3" presId="urn:microsoft.com/office/officeart/2005/8/layout/hList1"/>
    <dgm:cxn modelId="{25A36B48-68A0-A747-9899-C11434CE7C19}" type="presOf" srcId="{4D16D92D-A702-44E7-8E46-7FEE230D5748}" destId="{F6081441-DA10-1D46-9993-E1D09E3C0DC3}" srcOrd="0" destOrd="0" presId="urn:microsoft.com/office/officeart/2005/8/layout/hList1"/>
    <dgm:cxn modelId="{9213C74A-7170-EF41-82E2-FEB4157334CA}" srcId="{45B694A8-A35F-4B3F-977D-9F35BF174E1F}" destId="{AFBEE596-8659-1540-9611-5BCBF65E3A87}" srcOrd="0" destOrd="0" parTransId="{9D16781A-C1A0-464A-A912-2051A9365162}" sibTransId="{2C919AC0-F103-3244-A25B-4B8D71B5C6EC}"/>
    <dgm:cxn modelId="{4B5CF15A-E985-499C-A884-2C4F744788C6}" srcId="{45B694A8-A35F-4B3F-977D-9F35BF174E1F}" destId="{01788BFD-155B-4A5D-90A8-3CDD98590ED1}" srcOrd="1" destOrd="0" parTransId="{91D32E02-5BDD-424E-9D09-A92E0079134E}" sibTransId="{B6FA274B-8F50-41E1-BA95-76B92F727EE5}"/>
    <dgm:cxn modelId="{B61CE360-390F-7445-A401-C033C444FD80}" type="presOf" srcId="{5979065B-1639-5745-94C4-2FCF7E851581}" destId="{AF68A58F-AB21-6845-B0A8-98BEDFE96ED3}" srcOrd="0" destOrd="1" presId="urn:microsoft.com/office/officeart/2005/8/layout/hList1"/>
    <dgm:cxn modelId="{269D6375-291C-4F00-94B0-91C4709BB14D}" srcId="{B6EB39A4-9C3A-4172-B210-EC2689161A60}" destId="{B2CD52EF-7F4C-4E62-9C1E-FF08D80845E5}" srcOrd="0" destOrd="0" parTransId="{87FBE081-E382-4A31-AF39-FFFC4C4442FE}" sibTransId="{5BC47AC1-89FC-4175-969C-E3A4F1696F82}"/>
    <dgm:cxn modelId="{40742676-171D-4548-B038-53DC29FF9835}" srcId="{B6EB39A4-9C3A-4172-B210-EC2689161A60}" destId="{5979065B-1639-5745-94C4-2FCF7E851581}" srcOrd="1" destOrd="0" parTransId="{83158330-DB0D-7F4D-B933-4A2FF5C3A05C}" sibTransId="{1A71584D-B8DF-C749-8339-60B5FDAA8E2B}"/>
    <dgm:cxn modelId="{1AEAB17E-EDB5-374B-9811-FC398832FFFF}" srcId="{45B694A8-A35F-4B3F-977D-9F35BF174E1F}" destId="{C4A27317-58D1-CA4F-8E7C-1307ABD207F1}" srcOrd="2" destOrd="0" parTransId="{1092AFAA-EAE6-6842-AEC6-E31C8C340664}" sibTransId="{E6BADC7D-DE22-8C4E-BE79-FE074260C3EE}"/>
    <dgm:cxn modelId="{849C778B-E0AD-7F43-A442-865C25F084A6}" type="presOf" srcId="{AFBEE596-8659-1540-9611-5BCBF65E3A87}" destId="{B27EBF65-EA1B-3F40-B31B-BFB6FE9F7B22}" srcOrd="0" destOrd="1" presId="urn:microsoft.com/office/officeart/2005/8/layout/hList1"/>
    <dgm:cxn modelId="{2D257C99-5E36-F24F-9FF8-4E5718728FAC}" type="presOf" srcId="{11F1AE4B-92AA-4A75-985C-C889292CB76F}" destId="{6C1F9A2B-AB81-6B48-BFC0-773E1D5B859F}" srcOrd="0" destOrd="0" presId="urn:microsoft.com/office/officeart/2005/8/layout/hList1"/>
    <dgm:cxn modelId="{0D6908B2-FD30-674D-8543-9124F426BED2}" type="presOf" srcId="{B2CD52EF-7F4C-4E62-9C1E-FF08D80845E5}" destId="{AF68A58F-AB21-6845-B0A8-98BEDFE96ED3}" srcOrd="0" destOrd="0" presId="urn:microsoft.com/office/officeart/2005/8/layout/hList1"/>
    <dgm:cxn modelId="{FB594FB2-DE65-4CB8-80F9-68E959877557}" srcId="{11F1AE4B-92AA-4A75-985C-C889292CB76F}" destId="{4D16D92D-A702-44E7-8E46-7FEE230D5748}" srcOrd="0" destOrd="0" parTransId="{0F12F015-56D5-4DB7-ABC4-BDC1BD139AC6}" sibTransId="{216892E0-87F8-4BB8-904F-0A7807952630}"/>
    <dgm:cxn modelId="{9919F9B8-2439-B142-B237-874B48F6E536}" type="presOf" srcId="{01788BFD-155B-4A5D-90A8-3CDD98590ED1}" destId="{B27EBF65-EA1B-3F40-B31B-BFB6FE9F7B22}" srcOrd="0" destOrd="2" presId="urn:microsoft.com/office/officeart/2005/8/layout/hList1"/>
    <dgm:cxn modelId="{E94CE2BE-82F3-4DD3-A41E-C16423B83B4F}" srcId="{11F1AE4B-92AA-4A75-985C-C889292CB76F}" destId="{B6EB39A4-9C3A-4172-B210-EC2689161A60}" srcOrd="1" destOrd="0" parTransId="{CD4A799E-6D57-4F9F-BA0A-37342713E3CE}" sibTransId="{2C4566A0-9F2F-44A5-99EB-6E1B304E2DCA}"/>
    <dgm:cxn modelId="{96E331CB-0889-E24D-8CC0-A01E6CBD8CFC}" type="presOf" srcId="{45B694A8-A35F-4B3F-977D-9F35BF174E1F}" destId="{B27EBF65-EA1B-3F40-B31B-BFB6FE9F7B22}" srcOrd="0" destOrd="0" presId="urn:microsoft.com/office/officeart/2005/8/layout/hList1"/>
    <dgm:cxn modelId="{9A9FC3D1-16FB-D347-946C-40A08CA3E8F3}" type="presOf" srcId="{B6EB39A4-9C3A-4172-B210-EC2689161A60}" destId="{5D2795DF-1D5F-A746-8FAB-D38F8E433B24}" srcOrd="0" destOrd="0" presId="urn:microsoft.com/office/officeart/2005/8/layout/hList1"/>
    <dgm:cxn modelId="{25C0DED3-B6BA-433B-AECC-FBB6C6AD252E}" srcId="{4D16D92D-A702-44E7-8E46-7FEE230D5748}" destId="{45B694A8-A35F-4B3F-977D-9F35BF174E1F}" srcOrd="0" destOrd="0" parTransId="{49C2EF57-2727-4453-94B7-7F7B18FBD96E}" sibTransId="{EB3007DE-7E8D-4DC9-A7A5-CB2BCF402EA6}"/>
    <dgm:cxn modelId="{6C97D75C-F36C-8E4A-B1B9-22D9B2678042}" type="presParOf" srcId="{6C1F9A2B-AB81-6B48-BFC0-773E1D5B859F}" destId="{FBF5B667-210D-EB43-A177-3177E76A422A}" srcOrd="0" destOrd="0" presId="urn:microsoft.com/office/officeart/2005/8/layout/hList1"/>
    <dgm:cxn modelId="{BA31FE97-BB78-1249-BF5E-9864DAF89BD2}" type="presParOf" srcId="{FBF5B667-210D-EB43-A177-3177E76A422A}" destId="{F6081441-DA10-1D46-9993-E1D09E3C0DC3}" srcOrd="0" destOrd="0" presId="urn:microsoft.com/office/officeart/2005/8/layout/hList1"/>
    <dgm:cxn modelId="{4F472522-4B79-B84B-AF87-38713604F3BF}" type="presParOf" srcId="{FBF5B667-210D-EB43-A177-3177E76A422A}" destId="{B27EBF65-EA1B-3F40-B31B-BFB6FE9F7B22}" srcOrd="1" destOrd="0" presId="urn:microsoft.com/office/officeart/2005/8/layout/hList1"/>
    <dgm:cxn modelId="{FDFE1D6D-E159-E74E-A9CD-38D3B33E8CF4}" type="presParOf" srcId="{6C1F9A2B-AB81-6B48-BFC0-773E1D5B859F}" destId="{1E5C5887-53D9-6B4E-9297-AA38DBADC104}" srcOrd="1" destOrd="0" presId="urn:microsoft.com/office/officeart/2005/8/layout/hList1"/>
    <dgm:cxn modelId="{61B34427-C9FF-854C-845F-1CDA18F64D88}" type="presParOf" srcId="{6C1F9A2B-AB81-6B48-BFC0-773E1D5B859F}" destId="{B5B5CA0A-423E-4543-BE6F-943D98A58A09}" srcOrd="2" destOrd="0" presId="urn:microsoft.com/office/officeart/2005/8/layout/hList1"/>
    <dgm:cxn modelId="{5A7D1767-C21D-B84F-8AF8-7A6BABD51249}" type="presParOf" srcId="{B5B5CA0A-423E-4543-BE6F-943D98A58A09}" destId="{5D2795DF-1D5F-A746-8FAB-D38F8E433B24}" srcOrd="0" destOrd="0" presId="urn:microsoft.com/office/officeart/2005/8/layout/hList1"/>
    <dgm:cxn modelId="{50F03E25-5B96-1146-AAB7-CF69B9E3BE12}" type="presParOf" srcId="{B5B5CA0A-423E-4543-BE6F-943D98A58A09}" destId="{AF68A58F-AB21-6845-B0A8-98BEDFE96ED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C7AC2F-117A-4770-AC93-9E21D2C1CB1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1FA0A3-4A45-4A7F-96C0-65F269D7A084}">
      <dgm:prSet/>
      <dgm:spPr/>
      <dgm:t>
        <a:bodyPr/>
        <a:lstStyle/>
        <a:p>
          <a:pPr algn="ctr"/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Early detection of cervical spine fractures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407ED5-114C-4B0A-AF28-FE3848017100}" type="parTrans" cxnId="{7192A3C0-317F-49F9-B02F-AB3D8E67E1C5}">
      <dgm:prSet/>
      <dgm:spPr/>
      <dgm:t>
        <a:bodyPr/>
        <a:lstStyle/>
        <a:p>
          <a:endParaRPr lang="en-US"/>
        </a:p>
      </dgm:t>
    </dgm:pt>
    <dgm:pt modelId="{F0925F82-0F7E-4BEC-854D-22E3ACA8AF19}" type="sibTrans" cxnId="{7192A3C0-317F-49F9-B02F-AB3D8E67E1C5}">
      <dgm:prSet/>
      <dgm:spPr/>
      <dgm:t>
        <a:bodyPr/>
        <a:lstStyle/>
        <a:p>
          <a:endParaRPr lang="en-US"/>
        </a:p>
      </dgm:t>
    </dgm:pt>
    <dgm:pt modelId="{3E184CF3-A37D-4AE4-ADEF-1FB9D65F791A}">
      <dgm:prSet/>
      <dgm:spPr/>
      <dgm:t>
        <a:bodyPr/>
        <a:lstStyle/>
        <a:p>
          <a:pPr algn="ctr"/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Auto-diagnosis of relevant diseases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19CE98-13E8-4992-AB31-DA2FA330166C}" type="parTrans" cxnId="{AF1FBCFB-41F4-487A-BE62-E83B3D071DDE}">
      <dgm:prSet/>
      <dgm:spPr/>
      <dgm:t>
        <a:bodyPr/>
        <a:lstStyle/>
        <a:p>
          <a:endParaRPr lang="en-US"/>
        </a:p>
      </dgm:t>
    </dgm:pt>
    <dgm:pt modelId="{41A90488-3A13-42A2-9BA2-69BDA7702C17}" type="sibTrans" cxnId="{AF1FBCFB-41F4-487A-BE62-E83B3D071DDE}">
      <dgm:prSet/>
      <dgm:spPr/>
      <dgm:t>
        <a:bodyPr/>
        <a:lstStyle/>
        <a:p>
          <a:endParaRPr lang="en-US"/>
        </a:p>
      </dgm:t>
    </dgm:pt>
    <dgm:pt modelId="{8F79159B-CAF6-46A5-AC70-5DC8E4DAC523}">
      <dgm:prSet/>
      <dgm:spPr/>
      <dgm:t>
        <a:bodyPr/>
        <a:lstStyle/>
        <a:p>
          <a:pPr algn="ctr"/>
          <a:r>
            <a:rPr lang="en-US" b="0" i="0" dirty="0">
              <a:latin typeface="Arial" panose="020B0604020202020204" pitchFamily="34" charset="0"/>
              <a:cs typeface="Arial" panose="020B0604020202020204" pitchFamily="34" charset="0"/>
            </a:rPr>
            <a:t>Auto-extraction and visualization of cervical spine fractures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1F8B27-AF53-4B78-8F2F-EDAD5E0C4487}" type="parTrans" cxnId="{3325367C-03EF-485F-958C-80B0F2A66C41}">
      <dgm:prSet/>
      <dgm:spPr/>
      <dgm:t>
        <a:bodyPr/>
        <a:lstStyle/>
        <a:p>
          <a:endParaRPr lang="en-US"/>
        </a:p>
      </dgm:t>
    </dgm:pt>
    <dgm:pt modelId="{76909A48-1835-4FDC-A07F-36F4A530322B}" type="sibTrans" cxnId="{3325367C-03EF-485F-958C-80B0F2A66C41}">
      <dgm:prSet/>
      <dgm:spPr/>
      <dgm:t>
        <a:bodyPr/>
        <a:lstStyle/>
        <a:p>
          <a:endParaRPr lang="en-US"/>
        </a:p>
      </dgm:t>
    </dgm:pt>
    <dgm:pt modelId="{0C2D2CBB-1C44-8044-A1A2-01541F4C1D16}" type="pres">
      <dgm:prSet presAssocID="{87C7AC2F-117A-4770-AC93-9E21D2C1CB11}" presName="linear" presStyleCnt="0">
        <dgm:presLayoutVars>
          <dgm:animLvl val="lvl"/>
          <dgm:resizeHandles val="exact"/>
        </dgm:presLayoutVars>
      </dgm:prSet>
      <dgm:spPr/>
    </dgm:pt>
    <dgm:pt modelId="{5482B706-204C-F542-876D-EA5B959055DA}" type="pres">
      <dgm:prSet presAssocID="{CB1FA0A3-4A45-4A7F-96C0-65F269D7A08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9CC036-92D1-6A4F-BADF-CAA4E65D50CA}" type="pres">
      <dgm:prSet presAssocID="{F0925F82-0F7E-4BEC-854D-22E3ACA8AF19}" presName="spacer" presStyleCnt="0"/>
      <dgm:spPr/>
    </dgm:pt>
    <dgm:pt modelId="{91642E3B-F6CD-9541-80AD-3F065AD7054C}" type="pres">
      <dgm:prSet presAssocID="{3E184CF3-A37D-4AE4-ADEF-1FB9D65F791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7365B6D-9860-C040-93A6-5BF56C67A558}" type="pres">
      <dgm:prSet presAssocID="{41A90488-3A13-42A2-9BA2-69BDA7702C17}" presName="spacer" presStyleCnt="0"/>
      <dgm:spPr/>
    </dgm:pt>
    <dgm:pt modelId="{52601160-6418-7941-B4DA-C58E6C161680}" type="pres">
      <dgm:prSet presAssocID="{8F79159B-CAF6-46A5-AC70-5DC8E4DAC52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4268A46-3FD0-1042-AAB4-D9C813442E86}" type="presOf" srcId="{3E184CF3-A37D-4AE4-ADEF-1FB9D65F791A}" destId="{91642E3B-F6CD-9541-80AD-3F065AD7054C}" srcOrd="0" destOrd="0" presId="urn:microsoft.com/office/officeart/2005/8/layout/vList2"/>
    <dgm:cxn modelId="{3325367C-03EF-485F-958C-80B0F2A66C41}" srcId="{87C7AC2F-117A-4770-AC93-9E21D2C1CB11}" destId="{8F79159B-CAF6-46A5-AC70-5DC8E4DAC523}" srcOrd="2" destOrd="0" parTransId="{961F8B27-AF53-4B78-8F2F-EDAD5E0C4487}" sibTransId="{76909A48-1835-4FDC-A07F-36F4A530322B}"/>
    <dgm:cxn modelId="{AF6B468D-3FF3-C14E-88E5-2FA43D1D1050}" type="presOf" srcId="{CB1FA0A3-4A45-4A7F-96C0-65F269D7A084}" destId="{5482B706-204C-F542-876D-EA5B959055DA}" srcOrd="0" destOrd="0" presId="urn:microsoft.com/office/officeart/2005/8/layout/vList2"/>
    <dgm:cxn modelId="{7192A3C0-317F-49F9-B02F-AB3D8E67E1C5}" srcId="{87C7AC2F-117A-4770-AC93-9E21D2C1CB11}" destId="{CB1FA0A3-4A45-4A7F-96C0-65F269D7A084}" srcOrd="0" destOrd="0" parTransId="{1B407ED5-114C-4B0A-AF28-FE3848017100}" sibTransId="{F0925F82-0F7E-4BEC-854D-22E3ACA8AF19}"/>
    <dgm:cxn modelId="{01CAF0E4-529F-3742-9112-C804C1831106}" type="presOf" srcId="{8F79159B-CAF6-46A5-AC70-5DC8E4DAC523}" destId="{52601160-6418-7941-B4DA-C58E6C161680}" srcOrd="0" destOrd="0" presId="urn:microsoft.com/office/officeart/2005/8/layout/vList2"/>
    <dgm:cxn modelId="{8EB0E6EF-08EC-2E42-95F0-D14587E7327B}" type="presOf" srcId="{87C7AC2F-117A-4770-AC93-9E21D2C1CB11}" destId="{0C2D2CBB-1C44-8044-A1A2-01541F4C1D16}" srcOrd="0" destOrd="0" presId="urn:microsoft.com/office/officeart/2005/8/layout/vList2"/>
    <dgm:cxn modelId="{AF1FBCFB-41F4-487A-BE62-E83B3D071DDE}" srcId="{87C7AC2F-117A-4770-AC93-9E21D2C1CB11}" destId="{3E184CF3-A37D-4AE4-ADEF-1FB9D65F791A}" srcOrd="1" destOrd="0" parTransId="{9B19CE98-13E8-4992-AB31-DA2FA330166C}" sibTransId="{41A90488-3A13-42A2-9BA2-69BDA7702C17}"/>
    <dgm:cxn modelId="{4A55E0DB-1418-5A42-86A5-EBEBB02177AE}" type="presParOf" srcId="{0C2D2CBB-1C44-8044-A1A2-01541F4C1D16}" destId="{5482B706-204C-F542-876D-EA5B959055DA}" srcOrd="0" destOrd="0" presId="urn:microsoft.com/office/officeart/2005/8/layout/vList2"/>
    <dgm:cxn modelId="{BBE8AA8C-59EB-994B-A806-7752C8B51D83}" type="presParOf" srcId="{0C2D2CBB-1C44-8044-A1A2-01541F4C1D16}" destId="{319CC036-92D1-6A4F-BADF-CAA4E65D50CA}" srcOrd="1" destOrd="0" presId="urn:microsoft.com/office/officeart/2005/8/layout/vList2"/>
    <dgm:cxn modelId="{F66DC0D2-C5DE-614D-AEBA-9A7DAF528CEB}" type="presParOf" srcId="{0C2D2CBB-1C44-8044-A1A2-01541F4C1D16}" destId="{91642E3B-F6CD-9541-80AD-3F065AD7054C}" srcOrd="2" destOrd="0" presId="urn:microsoft.com/office/officeart/2005/8/layout/vList2"/>
    <dgm:cxn modelId="{7786F7FC-BD96-FA49-AC47-EFDEED568B78}" type="presParOf" srcId="{0C2D2CBB-1C44-8044-A1A2-01541F4C1D16}" destId="{27365B6D-9860-C040-93A6-5BF56C67A558}" srcOrd="3" destOrd="0" presId="urn:microsoft.com/office/officeart/2005/8/layout/vList2"/>
    <dgm:cxn modelId="{EA94045E-F809-574E-8B54-13368F274F22}" type="presParOf" srcId="{0C2D2CBB-1C44-8044-A1A2-01541F4C1D16}" destId="{52601160-6418-7941-B4DA-C58E6C16168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1995D-0A22-A44C-A215-CBBCAED7BA37}">
      <dsp:nvSpPr>
        <dsp:cNvPr id="0" name=""/>
        <dsp:cNvSpPr/>
      </dsp:nvSpPr>
      <dsp:spPr>
        <a:xfrm>
          <a:off x="0" y="49275"/>
          <a:ext cx="4879728" cy="6160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1. Introduction</a:t>
          </a:r>
          <a:endParaRPr lang="en-US" sz="2700" kern="1200"/>
        </a:p>
      </dsp:txBody>
      <dsp:txXfrm>
        <a:off x="30071" y="79346"/>
        <a:ext cx="4819586" cy="555862"/>
      </dsp:txXfrm>
    </dsp:sp>
    <dsp:sp modelId="{FA317E61-E2CA-C642-8182-9E5502F6AC8E}">
      <dsp:nvSpPr>
        <dsp:cNvPr id="0" name=""/>
        <dsp:cNvSpPr/>
      </dsp:nvSpPr>
      <dsp:spPr>
        <a:xfrm>
          <a:off x="0" y="743040"/>
          <a:ext cx="4879728" cy="616004"/>
        </a:xfrm>
        <a:prstGeom prst="roundRect">
          <a:avLst/>
        </a:prstGeom>
        <a:solidFill>
          <a:schemeClr val="accent2">
            <a:hueOff val="-33131"/>
            <a:satOff val="-10867"/>
            <a:lumOff val="-396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2. Dataset</a:t>
          </a:r>
          <a:endParaRPr lang="en-US" sz="2700" kern="1200" dirty="0"/>
        </a:p>
      </dsp:txBody>
      <dsp:txXfrm>
        <a:off x="30071" y="773111"/>
        <a:ext cx="4819586" cy="555862"/>
      </dsp:txXfrm>
    </dsp:sp>
    <dsp:sp modelId="{9B6112F2-28B1-A348-BBDC-AB9AF0E45AF6}">
      <dsp:nvSpPr>
        <dsp:cNvPr id="0" name=""/>
        <dsp:cNvSpPr/>
      </dsp:nvSpPr>
      <dsp:spPr>
        <a:xfrm>
          <a:off x="0" y="1436805"/>
          <a:ext cx="4879728" cy="616004"/>
        </a:xfrm>
        <a:prstGeom prst="roundRect">
          <a:avLst/>
        </a:prstGeom>
        <a:solidFill>
          <a:schemeClr val="accent2">
            <a:hueOff val="-66262"/>
            <a:satOff val="-21734"/>
            <a:lumOff val="-792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3. Methodology</a:t>
          </a:r>
          <a:endParaRPr lang="en-US" sz="2700" kern="1200"/>
        </a:p>
      </dsp:txBody>
      <dsp:txXfrm>
        <a:off x="30071" y="1466876"/>
        <a:ext cx="4819586" cy="555862"/>
      </dsp:txXfrm>
    </dsp:sp>
    <dsp:sp modelId="{37FDBF29-95A7-8044-8A92-E066C878B5F4}">
      <dsp:nvSpPr>
        <dsp:cNvPr id="0" name=""/>
        <dsp:cNvSpPr/>
      </dsp:nvSpPr>
      <dsp:spPr>
        <a:xfrm>
          <a:off x="0" y="2130570"/>
          <a:ext cx="4879728" cy="616004"/>
        </a:xfrm>
        <a:prstGeom prst="roundRect">
          <a:avLst/>
        </a:prstGeom>
        <a:solidFill>
          <a:schemeClr val="accent2">
            <a:hueOff val="-99392"/>
            <a:satOff val="-32601"/>
            <a:lumOff val="-1188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4. Experiments</a:t>
          </a:r>
          <a:endParaRPr lang="en-US" sz="2700" kern="1200"/>
        </a:p>
      </dsp:txBody>
      <dsp:txXfrm>
        <a:off x="30071" y="2160641"/>
        <a:ext cx="4819586" cy="555862"/>
      </dsp:txXfrm>
    </dsp:sp>
    <dsp:sp modelId="{EA16D73F-C8A9-A44C-85C0-8B1C6F5632FE}">
      <dsp:nvSpPr>
        <dsp:cNvPr id="0" name=""/>
        <dsp:cNvSpPr/>
      </dsp:nvSpPr>
      <dsp:spPr>
        <a:xfrm>
          <a:off x="0" y="2824335"/>
          <a:ext cx="4879728" cy="616004"/>
        </a:xfrm>
        <a:prstGeom prst="roundRect">
          <a:avLst/>
        </a:prstGeom>
        <a:solidFill>
          <a:schemeClr val="accent2">
            <a:hueOff val="-132523"/>
            <a:satOff val="-43468"/>
            <a:lumOff val="-1584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5. Discussion</a:t>
          </a:r>
          <a:endParaRPr lang="en-US" sz="2700" kern="1200"/>
        </a:p>
      </dsp:txBody>
      <dsp:txXfrm>
        <a:off x="30071" y="2854406"/>
        <a:ext cx="4819586" cy="555862"/>
      </dsp:txXfrm>
    </dsp:sp>
    <dsp:sp modelId="{3DD0695C-95C7-8C44-8DC0-3CB60750636B}">
      <dsp:nvSpPr>
        <dsp:cNvPr id="0" name=""/>
        <dsp:cNvSpPr/>
      </dsp:nvSpPr>
      <dsp:spPr>
        <a:xfrm>
          <a:off x="0" y="3518100"/>
          <a:ext cx="4879728" cy="616004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6. Visualization</a:t>
          </a:r>
          <a:endParaRPr lang="en-US" sz="2700" kern="1200" dirty="0"/>
        </a:p>
      </dsp:txBody>
      <dsp:txXfrm>
        <a:off x="30071" y="3548171"/>
        <a:ext cx="4819586" cy="55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81441-DA10-1D46-9993-E1D09E3C0DC3}">
      <dsp:nvSpPr>
        <dsp:cNvPr id="0" name=""/>
        <dsp:cNvSpPr/>
      </dsp:nvSpPr>
      <dsp:spPr>
        <a:xfrm>
          <a:off x="1958" y="139213"/>
          <a:ext cx="4081265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Main task:</a:t>
          </a:r>
        </a:p>
      </dsp:txBody>
      <dsp:txXfrm>
        <a:off x="1958" y="139213"/>
        <a:ext cx="4081265" cy="547200"/>
      </dsp:txXfrm>
    </dsp:sp>
    <dsp:sp modelId="{B27EBF65-EA1B-3F40-B31B-BFB6FE9F7B22}">
      <dsp:nvSpPr>
        <dsp:cNvPr id="0" name=""/>
        <dsp:cNvSpPr/>
      </dsp:nvSpPr>
      <dsp:spPr>
        <a:xfrm>
          <a:off x="1482" y="686413"/>
          <a:ext cx="4082217" cy="244682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Identify fractures on human cervical spine with deep convolutional neural networks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on the slice-level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on the vertebra-level (C1-C7)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on the patient-level</a:t>
          </a:r>
        </a:p>
      </dsp:txBody>
      <dsp:txXfrm>
        <a:off x="1482" y="686413"/>
        <a:ext cx="4082217" cy="2446825"/>
      </dsp:txXfrm>
    </dsp:sp>
    <dsp:sp modelId="{5D2795DF-1D5F-A746-8FAB-D38F8E433B24}">
      <dsp:nvSpPr>
        <dsp:cNvPr id="0" name=""/>
        <dsp:cNvSpPr/>
      </dsp:nvSpPr>
      <dsp:spPr>
        <a:xfrm>
          <a:off x="4560078" y="139213"/>
          <a:ext cx="3402698" cy="547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Minor tasks:</a:t>
          </a:r>
        </a:p>
      </dsp:txBody>
      <dsp:txXfrm>
        <a:off x="4560078" y="139213"/>
        <a:ext cx="3402698" cy="547200"/>
      </dsp:txXfrm>
    </dsp:sp>
    <dsp:sp modelId="{AF68A58F-AB21-6845-B0A8-98BEDFE96ED3}">
      <dsp:nvSpPr>
        <dsp:cNvPr id="0" name=""/>
        <dsp:cNvSpPr/>
      </dsp:nvSpPr>
      <dsp:spPr>
        <a:xfrm>
          <a:off x="4560078" y="686413"/>
          <a:ext cx="3402698" cy="244682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Detect the exact fracture position on a slice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Extract the identified fractures and perform 3D visualization</a:t>
          </a:r>
        </a:p>
      </dsp:txBody>
      <dsp:txXfrm>
        <a:off x="4560078" y="686413"/>
        <a:ext cx="3402698" cy="24468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2B706-204C-F542-876D-EA5B959055DA}">
      <dsp:nvSpPr>
        <dsp:cNvPr id="0" name=""/>
        <dsp:cNvSpPr/>
      </dsp:nvSpPr>
      <dsp:spPr>
        <a:xfrm>
          <a:off x="0" y="32190"/>
          <a:ext cx="7147492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rial" panose="020B0604020202020204" pitchFamily="34" charset="0"/>
              <a:cs typeface="Arial" panose="020B0604020202020204" pitchFamily="34" charset="0"/>
            </a:rPr>
            <a:t>Early detection of cervical spine fractures 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846" y="55036"/>
        <a:ext cx="7101800" cy="422308"/>
      </dsp:txXfrm>
    </dsp:sp>
    <dsp:sp modelId="{91642E3B-F6CD-9541-80AD-3F065AD7054C}">
      <dsp:nvSpPr>
        <dsp:cNvPr id="0" name=""/>
        <dsp:cNvSpPr/>
      </dsp:nvSpPr>
      <dsp:spPr>
        <a:xfrm>
          <a:off x="0" y="557790"/>
          <a:ext cx="7147492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rial" panose="020B0604020202020204" pitchFamily="34" charset="0"/>
              <a:cs typeface="Arial" panose="020B0604020202020204" pitchFamily="34" charset="0"/>
            </a:rPr>
            <a:t>Auto-diagnosis of relevant diseases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846" y="580636"/>
        <a:ext cx="7101800" cy="422308"/>
      </dsp:txXfrm>
    </dsp:sp>
    <dsp:sp modelId="{52601160-6418-7941-B4DA-C58E6C161680}">
      <dsp:nvSpPr>
        <dsp:cNvPr id="0" name=""/>
        <dsp:cNvSpPr/>
      </dsp:nvSpPr>
      <dsp:spPr>
        <a:xfrm>
          <a:off x="0" y="1083390"/>
          <a:ext cx="7147492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Arial" panose="020B0604020202020204" pitchFamily="34" charset="0"/>
              <a:cs typeface="Arial" panose="020B0604020202020204" pitchFamily="34" charset="0"/>
            </a:rPr>
            <a:t>Auto-extraction and visualization of cervical spine fractures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846" y="1106236"/>
        <a:ext cx="7101800" cy="422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2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8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9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8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228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584973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079627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0335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25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450954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406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283345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39472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383584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2854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77502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86002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943295EE-8F12-4641-88DF-F3CE66553759}" type="datetimeFigureOut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HK" smtClean="0"/>
              <a:t>‹#›</a:t>
            </a:fld>
            <a:endParaRPr lang="zh-HK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737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</p:sldLayoutIdLst>
  <p:hf sldNum="0"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5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0.png"/><Relationship Id="rId5" Type="http://schemas.microsoft.com/office/2007/relationships/media" Target="../media/media3.mp4"/><Relationship Id="rId10" Type="http://schemas.openxmlformats.org/officeDocument/2006/relationships/image" Target="../media/image39.png"/><Relationship Id="rId4" Type="http://schemas.openxmlformats.org/officeDocument/2006/relationships/video" Target="../media/media2.mp4"/><Relationship Id="rId9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1156243" y="830292"/>
            <a:ext cx="6831513" cy="21061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lnSpc>
                <a:spcPct val="100000"/>
              </a:lnSpc>
              <a:spcAft>
                <a:spcPts val="0"/>
              </a:spcAft>
            </a:pPr>
            <a:r>
              <a:rPr lang="en-US" altLang="zh-HK" sz="3200" b="1" cap="none" dirty="0"/>
              <a:t>EN.520.612 MLSP Project</a:t>
            </a:r>
            <a:br>
              <a:rPr lang="en-US" altLang="zh-HK" sz="3200" b="1" cap="none" dirty="0"/>
            </a:br>
            <a:br>
              <a:rPr lang="en-US" altLang="zh-HK" sz="3200" b="1" cap="none" dirty="0"/>
            </a:br>
            <a:r>
              <a:rPr lang="en-US" altLang="zh-HK" sz="3200" b="1" cap="none" dirty="0"/>
              <a:t>Cervical Spine Fracture Detection </a:t>
            </a:r>
            <a:br>
              <a:rPr lang="en-US" sz="3200" b="1" cap="none" dirty="0"/>
            </a:br>
            <a:r>
              <a:rPr lang="en-US" sz="3200" b="1" cap="none" dirty="0"/>
              <a:t>w</a:t>
            </a:r>
            <a:r>
              <a:rPr lang="en-US" altLang="zh-HK" sz="3200" b="1" cap="none" dirty="0"/>
              <a:t>ith Deep Learning</a:t>
            </a:r>
            <a:endParaRPr lang="en-US" sz="32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23D6D-A337-A4B9-1AA9-7AEDB50B8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4699" y="2666690"/>
            <a:ext cx="2671281" cy="18371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84048" algn="r" defTabSz="914400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Team Members:  </a:t>
            </a:r>
            <a:r>
              <a:rPr lang="en-US" sz="1400" dirty="0" err="1"/>
              <a:t>Ruxiao</a:t>
            </a:r>
            <a:r>
              <a:rPr lang="en-US" sz="1400" dirty="0"/>
              <a:t> Duan</a:t>
            </a:r>
          </a:p>
          <a:p>
            <a:pPr indent="-384048" algn="r" defTabSz="914400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                             </a:t>
            </a:r>
            <a:r>
              <a:rPr lang="en-US" sz="1400" dirty="0" err="1"/>
              <a:t>Qihua</a:t>
            </a:r>
            <a:r>
              <a:rPr lang="en-US" sz="1400" dirty="0"/>
              <a:t> Gong</a:t>
            </a:r>
          </a:p>
          <a:p>
            <a:pPr indent="-384048" algn="r" defTabSz="914400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                             </a:t>
            </a:r>
            <a:r>
              <a:rPr lang="en-US" sz="1400" dirty="0" err="1"/>
              <a:t>Weichen</a:t>
            </a:r>
            <a:r>
              <a:rPr lang="en-US" sz="1400" dirty="0"/>
              <a:t> Qi</a:t>
            </a:r>
          </a:p>
          <a:p>
            <a:pPr indent="-384048" algn="r" defTabSz="914400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                             </a:t>
            </a:r>
            <a:r>
              <a:rPr lang="en-US" sz="1400" dirty="0" err="1"/>
              <a:t>Tingying</a:t>
            </a:r>
            <a:r>
              <a:rPr lang="en-US" sz="1400" dirty="0"/>
              <a:t> Lu</a:t>
            </a:r>
          </a:p>
          <a:p>
            <a:pPr indent="-384048" algn="r" defTabSz="914400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                             </a:t>
            </a:r>
            <a:r>
              <a:rPr lang="en-US" sz="1400" dirty="0" err="1"/>
              <a:t>Yifan</a:t>
            </a:r>
            <a:r>
              <a:rPr lang="en-US" sz="1400" dirty="0"/>
              <a:t> Zhou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2.2. Fracture Labels (2,019 Patients)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A6B4134-4713-4358-6640-9CF48A5C1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39" t="8980" r="8722" b="8806"/>
          <a:stretch/>
        </p:blipFill>
        <p:spPr>
          <a:xfrm>
            <a:off x="968965" y="923496"/>
            <a:ext cx="7787760" cy="39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3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. Pixel-level Vertebrae Labels (87 Patients)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oogle Shape;289;p10">
            <a:extLst>
              <a:ext uri="{FF2B5EF4-FFF2-40B4-BE49-F238E27FC236}">
                <a16:creationId xmlns:a16="http://schemas.microsoft.com/office/drawing/2014/main" id="{3C3753DD-89C9-5B80-621E-A1E9FE319C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459" t="30265" r="8723" b="31289"/>
          <a:stretch/>
        </p:blipFill>
        <p:spPr>
          <a:xfrm>
            <a:off x="669851" y="1509822"/>
            <a:ext cx="7497142" cy="24029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Google Shape;290;p10">
            <a:extLst>
              <a:ext uri="{FF2B5EF4-FFF2-40B4-BE49-F238E27FC236}">
                <a16:creationId xmlns:a16="http://schemas.microsoft.com/office/drawing/2014/main" id="{FF2A89FD-86D2-19CD-3553-FA224C17B0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347108"/>
              </p:ext>
            </p:extLst>
          </p:nvPr>
        </p:nvGraphicFramePr>
        <p:xfrm>
          <a:off x="8166993" y="1655477"/>
          <a:ext cx="819352" cy="2133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91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b="0" u="none" strike="noStrike" cap="none" dirty="0"/>
                        <a:t>C1</a:t>
                      </a:r>
                      <a:endParaRPr sz="1400" b="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strike="noStrike" cap="none"/>
                        <a:t>C2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strike="noStrike" cap="none" dirty="0"/>
                        <a:t>C3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strike="noStrike" cap="none"/>
                        <a:t>C4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strike="noStrike" cap="none"/>
                        <a:t>C5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strike="noStrike" cap="none"/>
                        <a:t>C6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HK" sz="1400" u="none" strike="noStrike" cap="none"/>
                        <a:t>C7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rgbClr val="CD4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699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. Fracture Locations (239 Patients)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A063B8F-A0A7-15DE-E31B-BCAF1E8A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45" y="1003163"/>
            <a:ext cx="3605116" cy="36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ck of magazines on table">
            <a:extLst>
              <a:ext uri="{FF2B5EF4-FFF2-40B4-BE49-F238E27FC236}">
                <a16:creationId xmlns:a16="http://schemas.microsoft.com/office/drawing/2014/main" id="{BFC761D3-5F1F-E9D9-72E0-4E3D306A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 b="266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A2BE7-3A41-D690-7238-474445679464}"/>
              </a:ext>
            </a:extLst>
          </p:cNvPr>
          <p:cNvSpPr txBox="1"/>
          <p:nvPr/>
        </p:nvSpPr>
        <p:spPr>
          <a:xfrm>
            <a:off x="1436346" y="1341340"/>
            <a:ext cx="6270921" cy="1573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3. METHODOLOGY</a:t>
            </a:r>
          </a:p>
        </p:txBody>
      </p:sp>
    </p:spTree>
    <p:extLst>
      <p:ext uri="{BB962C8B-B14F-4D97-AF65-F5344CB8AC3E}">
        <p14:creationId xmlns:p14="http://schemas.microsoft.com/office/powerpoint/2010/main" val="80013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3.1. Evaluation Metrics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7">
                <a:extLst>
                  <a:ext uri="{FF2B5EF4-FFF2-40B4-BE49-F238E27FC236}">
                    <a16:creationId xmlns:a16="http://schemas.microsoft.com/office/drawing/2014/main" id="{6EA7DB2E-5BEF-8F05-DA6F-4720B30067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5878" y="1086687"/>
                <a:ext cx="4056122" cy="3797547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rmAutofit/>
              </a:bodyPr>
              <a:lstStyle>
                <a:lvl1pPr marL="457200" lvl="0" indent="-311150" algn="l" defTabSz="685800" rtl="0" eaLnBrk="1" latinLnBrk="0" hangingPunct="1">
                  <a:lnSpc>
                    <a:spcPct val="94000"/>
                  </a:lnSpc>
                  <a:spcBef>
                    <a:spcPts val="0"/>
                  </a:spcBef>
                  <a:spcAft>
                    <a:spcPts val="0"/>
                  </a:spcAft>
                  <a:buSzPts val="1300"/>
                  <a:buFont typeface="Franklin Gothic Book" panose="020B0503020102020204" pitchFamily="34" charset="0"/>
                  <a:buChar char="●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298450" algn="l" defTabSz="685800" rtl="0" eaLnBrk="1" latinLnBrk="0" hangingPunct="1">
                  <a:lnSpc>
                    <a:spcPct val="94000"/>
                  </a:lnSpc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Franklin Gothic Book" panose="020B0503020102020204" pitchFamily="34" charset="0"/>
                  <a:buChar char="○"/>
                  <a:defRPr sz="15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298450" algn="l" defTabSz="685800" rtl="0" eaLnBrk="1" latinLnBrk="0" hangingPunct="1">
                  <a:lnSpc>
                    <a:spcPct val="94000"/>
                  </a:lnSpc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Franklin Gothic Book" panose="020B0503020102020204" pitchFamily="34" charset="0"/>
                  <a:buChar char="■"/>
                  <a:defRPr sz="13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298450" algn="l" defTabSz="685800" rtl="0" eaLnBrk="1" latinLnBrk="0" hangingPunct="1">
                  <a:lnSpc>
                    <a:spcPct val="94000"/>
                  </a:lnSpc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Franklin Gothic Book" panose="020B0503020102020204" pitchFamily="34" charset="0"/>
                  <a:buChar char="●"/>
                  <a:defRPr sz="13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298450" algn="l" defTabSz="685800" rtl="0" eaLnBrk="1" latinLnBrk="0" hangingPunct="1">
                  <a:lnSpc>
                    <a:spcPct val="94000"/>
                  </a:lnSpc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Franklin Gothic Book" panose="020B0503020102020204" pitchFamily="34" charset="0"/>
                  <a:buChar char="○"/>
                  <a:defRPr sz="12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298450" algn="l" defTabSz="685800" rtl="0" eaLnBrk="1" latinLnBrk="0" hangingPunct="1">
                  <a:lnSpc>
                    <a:spcPct val="94000"/>
                  </a:lnSpc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Franklin Gothic Book" panose="020B0503020102020204" pitchFamily="34" charset="0"/>
                  <a:buChar char="■"/>
                  <a:defRPr sz="12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298450" algn="l" defTabSz="685800" rtl="0" eaLnBrk="1" latinLnBrk="0" hangingPunct="1">
                  <a:lnSpc>
                    <a:spcPct val="94000"/>
                  </a:lnSpc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Franklin Gothic Book" panose="020B0503020102020204" pitchFamily="34" charset="0"/>
                  <a:buChar char="●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298450" algn="l" defTabSz="685800" rtl="0" eaLnBrk="1" latinLnBrk="0" hangingPunct="1">
                  <a:lnSpc>
                    <a:spcPct val="94000"/>
                  </a:lnSpc>
                  <a:spcBef>
                    <a:spcPts val="1600"/>
                  </a:spcBef>
                  <a:spcAft>
                    <a:spcPts val="0"/>
                  </a:spcAft>
                  <a:buSzPts val="1100"/>
                  <a:buFont typeface="Franklin Gothic Book" panose="020B0503020102020204" pitchFamily="34" charset="0"/>
                  <a:buChar char="○"/>
                  <a:defRPr sz="10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298450" algn="l" defTabSz="685800" rtl="0" eaLnBrk="1" latinLnBrk="0" hangingPunct="1">
                  <a:lnSpc>
                    <a:spcPct val="94000"/>
                  </a:lnSpc>
                  <a:spcBef>
                    <a:spcPts val="1600"/>
                  </a:spcBef>
                  <a:spcAft>
                    <a:spcPts val="1600"/>
                  </a:spcAft>
                  <a:buSzPts val="1100"/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Vertebrae/fracture detection:</a:t>
                </a:r>
              </a:p>
              <a:p>
                <a:pPr marL="146050" indent="0">
                  <a:lnSpc>
                    <a:spcPct val="120000"/>
                  </a:lnSpc>
                  <a:buNone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	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46050" indent="0">
                  <a:lnSpc>
                    <a:spcPct val="120000"/>
                  </a:lnSpc>
                  <a:buNone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	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46050" indent="0">
                  <a:lnSpc>
                    <a:spcPct val="120000"/>
                  </a:lnSpc>
                  <a:buNone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	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46050" indent="0">
                  <a:lnSpc>
                    <a:spcPct val="120000"/>
                  </a:lnSpc>
                  <a:buNone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	F1-score =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46050" indent="0">
                  <a:lnSpc>
                    <a:spcPct val="120000"/>
                  </a:lnSpc>
                  <a:buNone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	AUC: area under ROC curve</a:t>
                </a:r>
              </a:p>
              <a:p>
                <a:pPr>
                  <a:lnSpc>
                    <a:spcPct val="120000"/>
                  </a:lnSpc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Fracture localization:</a:t>
                </a:r>
              </a:p>
              <a:p>
                <a:pPr marL="146050" indent="0">
                  <a:lnSpc>
                    <a:spcPct val="120000"/>
                  </a:lnSpc>
                  <a:buNone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intersection over union</a:t>
                </a:r>
              </a:p>
            </p:txBody>
          </p:sp>
        </mc:Choice>
        <mc:Fallback xmlns="">
          <p:sp>
            <p:nvSpPr>
              <p:cNvPr id="2" name="Content Placeholder 7">
                <a:extLst>
                  <a:ext uri="{FF2B5EF4-FFF2-40B4-BE49-F238E27FC236}">
                    <a16:creationId xmlns:a16="http://schemas.microsoft.com/office/drawing/2014/main" id="{6EA7DB2E-5BEF-8F05-DA6F-4720B3006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78" y="1086687"/>
                <a:ext cx="4056122" cy="37975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E7D2A96-6635-4E12-DFA6-8833EFC86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52" t="31837" r="23679" b="21827"/>
          <a:stretch/>
        </p:blipFill>
        <p:spPr>
          <a:xfrm>
            <a:off x="4378169" y="1368992"/>
            <a:ext cx="4676055" cy="2955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52FAFE-0B08-8DCC-FCB0-7DB49FB85ACD}"/>
              </a:ext>
            </a:extLst>
          </p:cNvPr>
          <p:cNvSpPr txBox="1"/>
          <p:nvPr/>
        </p:nvSpPr>
        <p:spPr>
          <a:xfrm>
            <a:off x="6251944" y="433543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538468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3.2. Loss Function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FA1407C-61CA-7445-DB8C-6DA9FABCA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9" t="6174" r="3581" b="6048"/>
          <a:stretch/>
        </p:blipFill>
        <p:spPr>
          <a:xfrm>
            <a:off x="1907003" y="2381165"/>
            <a:ext cx="5681683" cy="2607994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B58B82-D2E7-ADE7-CB10-91146770C742}"/>
                  </a:ext>
                </a:extLst>
              </p:cNvPr>
              <p:cNvSpPr txBox="1"/>
              <p:nvPr/>
            </p:nvSpPr>
            <p:spPr>
              <a:xfrm>
                <a:off x="807600" y="931773"/>
                <a:ext cx="5906104" cy="1787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zh-CN" altLang="en-US" sz="2000" dirty="0"/>
                  <a:t>  </a:t>
                </a:r>
                <a14:m>
                  <m:oMath xmlns:m="http://schemas.openxmlformats.org/officeDocument/2006/math">
                    <m:r>
                      <a:rPr lang="zh-CN" altLang="en-US" sz="20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7,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14,</m:t>
                            </m:r>
                          </m:e>
                        </m:eqArr>
                      </m:e>
                    </m:d>
                  </m:oMath>
                </a14:m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B58B82-D2E7-ADE7-CB10-91146770C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00" y="931773"/>
                <a:ext cx="5906104" cy="17875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C6ECB11-3310-34F3-085B-A4FF6084A5C0}"/>
              </a:ext>
            </a:extLst>
          </p:cNvPr>
          <p:cNvSpPr txBox="1"/>
          <p:nvPr/>
        </p:nvSpPr>
        <p:spPr>
          <a:xfrm>
            <a:off x="6535415" y="1042222"/>
            <a:ext cx="216405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latin typeface="+mj-lt"/>
                <a:cs typeface="Arial" panose="020B0604020202020204" pitchFamily="34" charset="0"/>
              </a:rPr>
              <a:t>if vertebra negative</a:t>
            </a:r>
          </a:p>
          <a:p>
            <a:r>
              <a:rPr lang="en-US" sz="1900" dirty="0">
                <a:latin typeface="+mj-lt"/>
                <a:cs typeface="Arial" panose="020B0604020202020204" pitchFamily="34" charset="0"/>
              </a:rPr>
              <a:t>if vertebra positive</a:t>
            </a:r>
          </a:p>
          <a:p>
            <a:r>
              <a:rPr lang="en-US" sz="1900" dirty="0">
                <a:latin typeface="+mj-lt"/>
                <a:cs typeface="Arial" panose="020B0604020202020204" pitchFamily="34" charset="0"/>
              </a:rPr>
              <a:t>if patient negative</a:t>
            </a:r>
          </a:p>
          <a:p>
            <a:r>
              <a:rPr lang="en-US" sz="1900" dirty="0">
                <a:latin typeface="+mj-lt"/>
                <a:cs typeface="Arial" panose="020B0604020202020204" pitchFamily="34" charset="0"/>
              </a:rPr>
              <a:t>if patient 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CC8CDF-0D42-1632-2A14-F8591C674DDE}"/>
                  </a:ext>
                </a:extLst>
              </p:cNvPr>
              <p:cNvSpPr txBox="1"/>
              <p:nvPr/>
            </p:nvSpPr>
            <p:spPr>
              <a:xfrm>
                <a:off x="5154285" y="850800"/>
                <a:ext cx="15253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CC8CDF-0D42-1632-2A14-F8591C674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285" y="850800"/>
                <a:ext cx="1525370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4406A36-8A60-6446-FF3B-ADE05B0C5325}"/>
              </a:ext>
            </a:extLst>
          </p:cNvPr>
          <p:cNvSpPr txBox="1"/>
          <p:nvPr/>
        </p:nvSpPr>
        <p:spPr>
          <a:xfrm>
            <a:off x="807600" y="10455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Weighted binary cross-entropy</a:t>
            </a:r>
            <a:endParaRPr lang="en-US" sz="1800" b="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9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3.3. Project Pipeline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E63BB30-12AD-F0A8-130D-0A2D21083E91}"/>
              </a:ext>
            </a:extLst>
          </p:cNvPr>
          <p:cNvSpPr/>
          <p:nvPr/>
        </p:nvSpPr>
        <p:spPr>
          <a:xfrm>
            <a:off x="2418408" y="996754"/>
            <a:ext cx="4797083" cy="6189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Image Preprocessing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A1D16-6A5A-6891-84B5-9C522D54C183}"/>
              </a:ext>
            </a:extLst>
          </p:cNvPr>
          <p:cNvSpPr/>
          <p:nvPr/>
        </p:nvSpPr>
        <p:spPr>
          <a:xfrm>
            <a:off x="2418408" y="2058277"/>
            <a:ext cx="4797084" cy="618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Vertebrae Detection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7DB854-C1E0-55F5-6B37-F865545664DB}"/>
              </a:ext>
            </a:extLst>
          </p:cNvPr>
          <p:cNvSpPr/>
          <p:nvPr/>
        </p:nvSpPr>
        <p:spPr>
          <a:xfrm>
            <a:off x="2418407" y="3119800"/>
            <a:ext cx="4797084" cy="618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Fracture Detection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0389C8-8C88-883D-7507-4664FADAEC0B}"/>
              </a:ext>
            </a:extLst>
          </p:cNvPr>
          <p:cNvSpPr/>
          <p:nvPr/>
        </p:nvSpPr>
        <p:spPr>
          <a:xfrm>
            <a:off x="2418407" y="4181323"/>
            <a:ext cx="4797084" cy="61897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Fracture Localization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12C5325-225D-86A3-D973-C6A51D085201}"/>
              </a:ext>
            </a:extLst>
          </p:cNvPr>
          <p:cNvSpPr/>
          <p:nvPr/>
        </p:nvSpPr>
        <p:spPr>
          <a:xfrm>
            <a:off x="4472290" y="1645918"/>
            <a:ext cx="689317" cy="38217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77679D25-C0C9-0881-C2A4-8746C41408FE}"/>
              </a:ext>
            </a:extLst>
          </p:cNvPr>
          <p:cNvSpPr/>
          <p:nvPr/>
        </p:nvSpPr>
        <p:spPr>
          <a:xfrm>
            <a:off x="4472289" y="2707441"/>
            <a:ext cx="689317" cy="38217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7FD5D07F-1576-0930-2879-99F01F8A6261}"/>
              </a:ext>
            </a:extLst>
          </p:cNvPr>
          <p:cNvSpPr/>
          <p:nvPr/>
        </p:nvSpPr>
        <p:spPr>
          <a:xfrm>
            <a:off x="4472289" y="3768964"/>
            <a:ext cx="689317" cy="38217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70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3.3.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Image Preprocessing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E538DC-F7AA-511E-36BF-DD82D65480D8}"/>
              </a:ext>
            </a:extLst>
          </p:cNvPr>
          <p:cNvSpPr txBox="1"/>
          <p:nvPr/>
        </p:nvSpPr>
        <p:spPr>
          <a:xfrm>
            <a:off x="1346673" y="1030396"/>
            <a:ext cx="642996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Resizing: resolution 512×512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Rescaling: pixel value 0-255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augmentation: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random rotation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random horizontal flip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random brightness, contrast, saturation and hue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Noise reduction: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background detection by thresholding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 segmentation by K-means clustering </a:t>
            </a:r>
          </a:p>
        </p:txBody>
      </p:sp>
    </p:spTree>
    <p:extLst>
      <p:ext uri="{BB962C8B-B14F-4D97-AF65-F5344CB8AC3E}">
        <p14:creationId xmlns:p14="http://schemas.microsoft.com/office/powerpoint/2010/main" val="3171796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D46A822-82A9-3AD4-2E5F-6E3260B3E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8" t="12040" r="23529" b="12371"/>
          <a:stretch/>
        </p:blipFill>
        <p:spPr>
          <a:xfrm>
            <a:off x="733124" y="1819981"/>
            <a:ext cx="2115563" cy="2115563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BAD25E1-C18B-43C6-3E05-6FA122A91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8" t="12040" r="23529" b="12371"/>
          <a:stretch/>
        </p:blipFill>
        <p:spPr>
          <a:xfrm>
            <a:off x="3235066" y="1064751"/>
            <a:ext cx="1581884" cy="1581884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7354A74-B206-4B15-CCB2-8A9AB4E93D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74" t="12116" r="23529" b="12590"/>
          <a:stretch/>
        </p:blipFill>
        <p:spPr>
          <a:xfrm>
            <a:off x="3247234" y="3044709"/>
            <a:ext cx="1581884" cy="1581883"/>
          </a:xfrm>
          <a:prstGeom prst="rect">
            <a:avLst/>
          </a:prstGeom>
        </p:spPr>
      </p:pic>
      <p:pic>
        <p:nvPicPr>
          <p:cNvPr id="11" name="Picture 10" descr="A close-up of a planet&#10;&#10;Description automatically generated with low confidence">
            <a:extLst>
              <a:ext uri="{FF2B5EF4-FFF2-40B4-BE49-F238E27FC236}">
                <a16:creationId xmlns:a16="http://schemas.microsoft.com/office/drawing/2014/main" id="{FA94775A-2770-8E43-D2F3-8B13BEAE0A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74" t="12335" r="23529" b="12371"/>
          <a:stretch/>
        </p:blipFill>
        <p:spPr>
          <a:xfrm>
            <a:off x="5309115" y="1064751"/>
            <a:ext cx="1581885" cy="1581884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097E24B-0881-B122-243C-596B624A9D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74" t="12335" r="23529" b="12371"/>
          <a:stretch/>
        </p:blipFill>
        <p:spPr>
          <a:xfrm>
            <a:off x="5309114" y="3044708"/>
            <a:ext cx="1581912" cy="1581912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8DD41E4-7B99-5B1B-25C7-7C0042091B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60" t="11966" r="23840" b="13034"/>
          <a:stretch/>
        </p:blipFill>
        <p:spPr>
          <a:xfrm>
            <a:off x="7383164" y="1064749"/>
            <a:ext cx="1581886" cy="1581886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9466D4FD-8AAF-5016-2BFA-950970F095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38" t="12075" r="23551" b="12457"/>
          <a:stretch/>
        </p:blipFill>
        <p:spPr>
          <a:xfrm>
            <a:off x="7385101" y="3044709"/>
            <a:ext cx="1581884" cy="15818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59D969-6C75-FC48-D827-7410D8DB4153}"/>
              </a:ext>
            </a:extLst>
          </p:cNvPr>
          <p:cNvSpPr txBox="1"/>
          <p:nvPr/>
        </p:nvSpPr>
        <p:spPr>
          <a:xfrm>
            <a:off x="1031723" y="3935544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E4184-D315-C56A-AD16-939AA2CA670C}"/>
              </a:ext>
            </a:extLst>
          </p:cNvPr>
          <p:cNvSpPr txBox="1"/>
          <p:nvPr/>
        </p:nvSpPr>
        <p:spPr>
          <a:xfrm>
            <a:off x="3291817" y="2647542"/>
            <a:ext cx="149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Horizontal Flip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B2493F-B3E7-D214-A53B-D63EDE031356}"/>
              </a:ext>
            </a:extLst>
          </p:cNvPr>
          <p:cNvSpPr txBox="1"/>
          <p:nvPr/>
        </p:nvSpPr>
        <p:spPr>
          <a:xfrm>
            <a:off x="3564328" y="4580473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3533F-70CC-6A08-F995-932762B54A08}"/>
              </a:ext>
            </a:extLst>
          </p:cNvPr>
          <p:cNvSpPr txBox="1"/>
          <p:nvPr/>
        </p:nvSpPr>
        <p:spPr>
          <a:xfrm>
            <a:off x="5523617" y="2626757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Brightness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8CDD71-322B-2B65-D4D3-871A47345345}"/>
              </a:ext>
            </a:extLst>
          </p:cNvPr>
          <p:cNvSpPr txBox="1"/>
          <p:nvPr/>
        </p:nvSpPr>
        <p:spPr>
          <a:xfrm>
            <a:off x="5633556" y="4580473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Contrast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940FA0-5663-EC38-8441-6CA5B494452A}"/>
              </a:ext>
            </a:extLst>
          </p:cNvPr>
          <p:cNvSpPr txBox="1"/>
          <p:nvPr/>
        </p:nvSpPr>
        <p:spPr>
          <a:xfrm>
            <a:off x="7630083" y="263951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Saturation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5556B2-2D71-5EAF-71A1-A706FD3726A7}"/>
              </a:ext>
            </a:extLst>
          </p:cNvPr>
          <p:cNvSpPr txBox="1"/>
          <p:nvPr/>
        </p:nvSpPr>
        <p:spPr>
          <a:xfrm>
            <a:off x="7894222" y="458047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Hue</a:t>
            </a:r>
          </a:p>
        </p:txBody>
      </p:sp>
      <p:sp>
        <p:nvSpPr>
          <p:cNvPr id="32" name="Google Shape;257;p21">
            <a:extLst>
              <a:ext uri="{FF2B5EF4-FFF2-40B4-BE49-F238E27FC236}">
                <a16:creationId xmlns:a16="http://schemas.microsoft.com/office/drawing/2014/main" id="{46724071-BD29-33AD-173D-90C6DD9588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3.3.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Image Preprocessing: Data Augmentation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0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1B58904C-0EB1-1D17-D85D-76673BE3A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8" t="12040" r="23529" b="12371"/>
          <a:stretch/>
        </p:blipFill>
        <p:spPr>
          <a:xfrm>
            <a:off x="884857" y="1463297"/>
            <a:ext cx="2462306" cy="24623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24F841-9AC9-A9BF-2042-EB0D40B3AD29}"/>
              </a:ext>
            </a:extLst>
          </p:cNvPr>
          <p:cNvSpPr txBox="1"/>
          <p:nvPr/>
        </p:nvSpPr>
        <p:spPr>
          <a:xfrm>
            <a:off x="1356828" y="3921712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  <p:pic>
        <p:nvPicPr>
          <p:cNvPr id="7" name="Picture 6" descr="A black and white image of two people&#10;&#10;Description automatically generated with low confidence">
            <a:extLst>
              <a:ext uri="{FF2B5EF4-FFF2-40B4-BE49-F238E27FC236}">
                <a16:creationId xmlns:a16="http://schemas.microsoft.com/office/drawing/2014/main" id="{DF833E64-8482-32FB-DD75-57B5390C5F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87" t="12024" r="23732" b="12713"/>
          <a:stretch/>
        </p:blipFill>
        <p:spPr>
          <a:xfrm>
            <a:off x="3669477" y="1463297"/>
            <a:ext cx="2462622" cy="246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1E73A-F147-0C2E-F61C-9C389C504853}"/>
              </a:ext>
            </a:extLst>
          </p:cNvPr>
          <p:cNvSpPr txBox="1"/>
          <p:nvPr/>
        </p:nvSpPr>
        <p:spPr>
          <a:xfrm>
            <a:off x="4216947" y="3921712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Thresholding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04078-604F-1BC5-3A04-3102C49EEAAB}"/>
              </a:ext>
            </a:extLst>
          </p:cNvPr>
          <p:cNvSpPr txBox="1"/>
          <p:nvPr/>
        </p:nvSpPr>
        <p:spPr>
          <a:xfrm>
            <a:off x="6551947" y="3921712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K-Means Segmentation</a:t>
            </a:r>
          </a:p>
        </p:txBody>
      </p:sp>
      <p:sp>
        <p:nvSpPr>
          <p:cNvPr id="18" name="Google Shape;257;p21">
            <a:extLst>
              <a:ext uri="{FF2B5EF4-FFF2-40B4-BE49-F238E27FC236}">
                <a16:creationId xmlns:a16="http://schemas.microsoft.com/office/drawing/2014/main" id="{77338297-B54E-7B05-6F94-7AAFF9C40C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3.3.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Image Preprocessing: Noise Reduction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6CDAE73A-5E52-6702-0937-1696717928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69" t="12083" r="23504" b="12181"/>
          <a:stretch/>
        </p:blipFill>
        <p:spPr>
          <a:xfrm>
            <a:off x="6454413" y="1449279"/>
            <a:ext cx="2464431" cy="24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5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147A0-AFC5-23D6-69F1-52E4FAC6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479778"/>
            <a:ext cx="2474684" cy="418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4400" b="1" dirty="0"/>
              <a:t>Contents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6B171572-C08A-627C-842B-841016361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320437"/>
              </p:ext>
            </p:extLst>
          </p:nvPr>
        </p:nvGraphicFramePr>
        <p:xfrm>
          <a:off x="3676104" y="479778"/>
          <a:ext cx="4879728" cy="4183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080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3.3.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Vertebrae Detection: Type 1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F9C0B-56A9-33CF-B932-8C3ABF84CB05}"/>
              </a:ext>
            </a:extLst>
          </p:cNvPr>
          <p:cNvSpPr txBox="1"/>
          <p:nvPr/>
        </p:nvSpPr>
        <p:spPr>
          <a:xfrm>
            <a:off x="1297500" y="1332555"/>
            <a:ext cx="280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input only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73AACF2-5C66-E5F9-CBD5-073E9224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53" y="1689533"/>
            <a:ext cx="7772400" cy="22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51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9F39019-2E02-4ABE-530D-E97B303F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87" y="1403939"/>
            <a:ext cx="7772400" cy="3617758"/>
          </a:xfrm>
          <a:prstGeom prst="rect">
            <a:avLst/>
          </a:prstGeom>
        </p:spPr>
      </p:pic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3.3.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Vertebrae Detection: Type 2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F9C0B-56A9-33CF-B932-8C3ABF84CB05}"/>
              </a:ext>
            </a:extLst>
          </p:cNvPr>
          <p:cNvSpPr txBox="1"/>
          <p:nvPr/>
        </p:nvSpPr>
        <p:spPr>
          <a:xfrm>
            <a:off x="1297500" y="1034607"/>
            <a:ext cx="548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and metadata inputs [multimodal learning]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24321-6179-055E-86A8-1A37610A294A}"/>
              </a:ext>
            </a:extLst>
          </p:cNvPr>
          <p:cNvSpPr txBox="1"/>
          <p:nvPr/>
        </p:nvSpPr>
        <p:spPr>
          <a:xfrm>
            <a:off x="1646821" y="3862620"/>
            <a:ext cx="35137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Auxiliary attributes: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image position 3D coordinates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slice thickness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slice ratio</a:t>
            </a:r>
          </a:p>
        </p:txBody>
      </p:sp>
    </p:spTree>
    <p:extLst>
      <p:ext uri="{BB962C8B-B14F-4D97-AF65-F5344CB8AC3E}">
        <p14:creationId xmlns:p14="http://schemas.microsoft.com/office/powerpoint/2010/main" val="2234087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43183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3.3.3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Fracture Detection: Type 1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F9C0B-56A9-33CF-B932-8C3ABF84CB05}"/>
              </a:ext>
            </a:extLst>
          </p:cNvPr>
          <p:cNvSpPr txBox="1"/>
          <p:nvPr/>
        </p:nvSpPr>
        <p:spPr>
          <a:xfrm>
            <a:off x="1297500" y="1219539"/>
            <a:ext cx="293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probability output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8A6C9AE5-20EE-431B-4107-9272082F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89" y="1594293"/>
            <a:ext cx="7772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6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463728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3.3.3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Fracture Detection: Type 2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F9C0B-56A9-33CF-B932-8C3ABF84CB05}"/>
              </a:ext>
            </a:extLst>
          </p:cNvPr>
          <p:cNvSpPr txBox="1"/>
          <p:nvPr/>
        </p:nvSpPr>
        <p:spPr>
          <a:xfrm>
            <a:off x="1492709" y="850800"/>
            <a:ext cx="552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Vertebrae probabilities input [multimodal learning]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ECDD880-5334-4E27-9CA9-7A888E2F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54" y="1182514"/>
            <a:ext cx="6681192" cy="389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4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421198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3.3.3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Fracture Detection: Type 3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F9C0B-56A9-33CF-B932-8C3ABF84CB05}"/>
              </a:ext>
            </a:extLst>
          </p:cNvPr>
          <p:cNvSpPr txBox="1"/>
          <p:nvPr/>
        </p:nvSpPr>
        <p:spPr>
          <a:xfrm>
            <a:off x="1297500" y="987484"/>
            <a:ext cx="553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Vertebrae probabilities output [multi-task learning]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B3BDE1-5CAA-46A9-5253-BDAC835C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63" y="1422055"/>
            <a:ext cx="7772400" cy="2902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82E18-A396-1659-2A50-7C86D8EB3217}"/>
                  </a:ext>
                </a:extLst>
              </p:cNvPr>
              <p:cNvSpPr txBox="1"/>
              <p:nvPr/>
            </p:nvSpPr>
            <p:spPr>
              <a:xfrm>
                <a:off x="1297500" y="4355484"/>
                <a:ext cx="5121980" cy="668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Combined loss function: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𝑓𝑟𝑎𝑐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𝑣𝑒𝑟𝑡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relative weighting)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682E18-A396-1659-2A50-7C86D8EB3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00" y="4355484"/>
                <a:ext cx="5121980" cy="668581"/>
              </a:xfrm>
              <a:prstGeom prst="rect">
                <a:avLst/>
              </a:prstGeom>
              <a:blipFill>
                <a:blip r:embed="rId3"/>
                <a:stretch>
                  <a:fillRect l="-743" t="-370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343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3.3.3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Fracture Prediction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80CB065-3921-7C5E-E8DC-5DB23B25B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60" t="12019" r="23566" b="12418"/>
          <a:stretch/>
        </p:blipFill>
        <p:spPr>
          <a:xfrm>
            <a:off x="5553298" y="393750"/>
            <a:ext cx="1952091" cy="1952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ED9A9C-9A49-B7A5-BEA1-E66CCBCD6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17" t="11991" r="23596" b="12728"/>
          <a:stretch/>
        </p:blipFill>
        <p:spPr>
          <a:xfrm>
            <a:off x="5745556" y="782493"/>
            <a:ext cx="1952092" cy="1952092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AB27E46-52DD-0C05-2169-4C17394BF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30" t="11991" r="23783" b="12728"/>
          <a:stretch/>
        </p:blipFill>
        <p:spPr>
          <a:xfrm>
            <a:off x="5941466" y="1171235"/>
            <a:ext cx="1952093" cy="1952093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614E937-57DC-A50E-4656-6EE5AEF3EB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30" t="11991" r="23783" b="12728"/>
          <a:stretch/>
        </p:blipFill>
        <p:spPr>
          <a:xfrm>
            <a:off x="6137376" y="1569230"/>
            <a:ext cx="1952093" cy="1952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36BF79-7B48-1432-D7FE-409ED0707B82}"/>
                  </a:ext>
                </a:extLst>
              </p:cNvPr>
              <p:cNvSpPr txBox="1"/>
              <p:nvPr/>
            </p:nvSpPr>
            <p:spPr>
              <a:xfrm>
                <a:off x="1297500" y="826957"/>
                <a:ext cx="3865161" cy="4218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Slice-level fracture prediction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Type 1 model: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model output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Type 2 &amp; 3 model: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7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7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Vertebra-level fracture prediction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Type 1 model: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Type 2 &amp; 3 model: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Patient-level fracture prediction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=1−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7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36BF79-7B48-1432-D7FE-409ED0707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00" y="826957"/>
                <a:ext cx="3865161" cy="4218784"/>
              </a:xfrm>
              <a:prstGeom prst="rect">
                <a:avLst/>
              </a:prstGeom>
              <a:blipFill>
                <a:blip r:embed="rId6"/>
                <a:stretch>
                  <a:fillRect l="-984" t="-901" r="-328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B205F8-7E69-CEFD-3FB9-4D6DA52ABFB5}"/>
                  </a:ext>
                </a:extLst>
              </p:cNvPr>
              <p:cNvSpPr txBox="1"/>
              <p:nvPr/>
            </p:nvSpPr>
            <p:spPr>
              <a:xfrm>
                <a:off x="5553298" y="3600836"/>
                <a:ext cx="356469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slice index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vertebra index</a:t>
                </a: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vertebra probability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slice fracture probability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predicted fracture probability/score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B205F8-7E69-CEFD-3FB9-4D6DA52AB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298" y="3600836"/>
                <a:ext cx="3564694" cy="1323439"/>
              </a:xfrm>
              <a:prstGeom prst="rect">
                <a:avLst/>
              </a:prstGeom>
              <a:blipFill>
                <a:blip r:embed="rId7"/>
                <a:stretch>
                  <a:fillRect t="-95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21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3.3.4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 Fracture Localization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A5EF42BE-00A0-4AFD-8C0C-4670EF9D1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33" y="884514"/>
            <a:ext cx="4028289" cy="4129777"/>
          </a:xfrm>
          <a:prstGeom prst="rect">
            <a:avLst/>
          </a:prstGeom>
        </p:spPr>
      </p:pic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8A37EE0-3397-CDD4-0DC8-927EA1D98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79" y="1393807"/>
            <a:ext cx="3111189" cy="31111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0C7124-86B2-B476-31E0-28C0FC4196A1}"/>
              </a:ext>
            </a:extLst>
          </p:cNvPr>
          <p:cNvSpPr txBox="1"/>
          <p:nvPr/>
        </p:nvSpPr>
        <p:spPr>
          <a:xfrm>
            <a:off x="4867233" y="88352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Faster R-CNN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9510647-DA25-845A-D584-13B267A7627F}"/>
              </a:ext>
            </a:extLst>
          </p:cNvPr>
          <p:cNvSpPr/>
          <p:nvPr/>
        </p:nvSpPr>
        <p:spPr>
          <a:xfrm rot="2174844">
            <a:off x="4190350" y="3837825"/>
            <a:ext cx="1988847" cy="358654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95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ck of magazines on table">
            <a:extLst>
              <a:ext uri="{FF2B5EF4-FFF2-40B4-BE49-F238E27FC236}">
                <a16:creationId xmlns:a16="http://schemas.microsoft.com/office/drawing/2014/main" id="{BFC761D3-5F1F-E9D9-72E0-4E3D306A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 b="266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A2BE7-3A41-D690-7238-474445679464}"/>
              </a:ext>
            </a:extLst>
          </p:cNvPr>
          <p:cNvSpPr txBox="1"/>
          <p:nvPr/>
        </p:nvSpPr>
        <p:spPr>
          <a:xfrm>
            <a:off x="1436346" y="1341340"/>
            <a:ext cx="6270921" cy="1573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4. EXPERIMENTS</a:t>
            </a:r>
          </a:p>
        </p:txBody>
      </p:sp>
    </p:spTree>
    <p:extLst>
      <p:ext uri="{BB962C8B-B14F-4D97-AF65-F5344CB8AC3E}">
        <p14:creationId xmlns:p14="http://schemas.microsoft.com/office/powerpoint/2010/main" val="2210120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9" y="393750"/>
            <a:ext cx="735413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4.1. Data Preprocessing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05414-67F8-94BE-DC50-3AE77E4E2BCD}"/>
              </a:ext>
            </a:extLst>
          </p:cNvPr>
          <p:cNvSpPr txBox="1"/>
          <p:nvPr/>
        </p:nvSpPr>
        <p:spPr>
          <a:xfrm>
            <a:off x="1297499" y="1033670"/>
            <a:ext cx="6221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augmentation: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Negligible improvement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that beneficial in single-epoch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Noise reduction: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performance degrades significantly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sophisticated techniques needed</a:t>
            </a:r>
          </a:p>
        </p:txBody>
      </p:sp>
    </p:spTree>
    <p:extLst>
      <p:ext uri="{BB962C8B-B14F-4D97-AF65-F5344CB8AC3E}">
        <p14:creationId xmlns:p14="http://schemas.microsoft.com/office/powerpoint/2010/main" val="2766978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9" y="393750"/>
            <a:ext cx="735413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4.2. Vertebrae Detection: Backbone Model Selection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F415D-24AB-F5D7-7161-6396911C033B}"/>
              </a:ext>
            </a:extLst>
          </p:cNvPr>
          <p:cNvSpPr txBox="1"/>
          <p:nvPr/>
        </p:nvSpPr>
        <p:spPr>
          <a:xfrm>
            <a:off x="1297500" y="856427"/>
            <a:ext cx="473302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Selected backbone CNN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VGG16 (with batch normalization)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ResNet50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ResNeXt50 (32 × 4D)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GoogLeNet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InceptionV3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DenseNet121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EfficientNetV2 (small)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MobileNetV3 (large)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ConvNeXt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(small)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MNASNet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(with a depth multiplier of 1.3)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ShuffleNetV2 (with 2.0 × output channels)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Swin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Transformer (small)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RegNetY-8GF</a:t>
            </a:r>
          </a:p>
        </p:txBody>
      </p:sp>
    </p:spTree>
    <p:extLst>
      <p:ext uri="{BB962C8B-B14F-4D97-AF65-F5344CB8AC3E}">
        <p14:creationId xmlns:p14="http://schemas.microsoft.com/office/powerpoint/2010/main" val="217921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ck of magazines on table">
            <a:extLst>
              <a:ext uri="{FF2B5EF4-FFF2-40B4-BE49-F238E27FC236}">
                <a16:creationId xmlns:a16="http://schemas.microsoft.com/office/drawing/2014/main" id="{BFC761D3-5F1F-E9D9-72E0-4E3D306A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 b="266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A2BE7-3A41-D690-7238-474445679464}"/>
              </a:ext>
            </a:extLst>
          </p:cNvPr>
          <p:cNvSpPr txBox="1"/>
          <p:nvPr/>
        </p:nvSpPr>
        <p:spPr>
          <a:xfrm>
            <a:off x="1436346" y="1341340"/>
            <a:ext cx="6270921" cy="1573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037963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F17EC02-2EAD-2283-C415-0D050098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11" y="1464533"/>
            <a:ext cx="3991027" cy="3206919"/>
          </a:xfrm>
          <a:prstGeom prst="rect">
            <a:avLst/>
          </a:prstGeom>
        </p:spPr>
      </p:pic>
      <p:sp>
        <p:nvSpPr>
          <p:cNvPr id="12" name="Google Shape;257;p21">
            <a:extLst>
              <a:ext uri="{FF2B5EF4-FFF2-40B4-BE49-F238E27FC236}">
                <a16:creationId xmlns:a16="http://schemas.microsoft.com/office/drawing/2014/main" id="{04FE52DD-68EF-4A34-A790-D8A9ED8778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9" y="393750"/>
            <a:ext cx="735413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4.2. Vertebrae Detection: Backbone Model Selection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A5214-CB13-65A6-16CD-C6D133A66536}"/>
              </a:ext>
            </a:extLst>
          </p:cNvPr>
          <p:cNvSpPr txBox="1"/>
          <p:nvPr/>
        </p:nvSpPr>
        <p:spPr>
          <a:xfrm>
            <a:off x="504749" y="1093986"/>
            <a:ext cx="4147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Single validation test (train-test ratio 8:2)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C953A86E-AAFB-91FE-8890-AA1241A7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592" y="1464533"/>
            <a:ext cx="4537304" cy="32057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DD217-96E9-A8A3-8CD9-EB4222027321}"/>
              </a:ext>
            </a:extLst>
          </p:cNvPr>
          <p:cNvSpPr txBox="1"/>
          <p:nvPr/>
        </p:nvSpPr>
        <p:spPr>
          <a:xfrm>
            <a:off x="4974564" y="1032525"/>
            <a:ext cx="2456122" cy="416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2169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518254" cy="884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4.2. Vertebrae Detection: Type 1/2 Model Comparison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7A106-5366-E169-9D1D-1985C9F4CD99}"/>
              </a:ext>
            </a:extLst>
          </p:cNvPr>
          <p:cNvSpPr txBox="1"/>
          <p:nvPr/>
        </p:nvSpPr>
        <p:spPr>
          <a:xfrm>
            <a:off x="6023113" y="1818342"/>
            <a:ext cx="3083763" cy="270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InceptionV3 backbone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5-fold cross validation</a:t>
            </a:r>
          </a:p>
          <a:p>
            <a:pPr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Performance: Type 1 &gt; Type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Auxiliary attributes (slice ratio, image position, etc.) did not further bring useful information for vertebrae detection.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2CB7C28-C009-DC85-227C-B4CBB0C10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6" t="6276" r="7807" b="5029"/>
          <a:stretch/>
        </p:blipFill>
        <p:spPr>
          <a:xfrm>
            <a:off x="934279" y="934277"/>
            <a:ext cx="5088834" cy="38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5C6C269F-B991-D3A9-6E58-0063015C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3" t="5680" r="7893"/>
          <a:stretch/>
        </p:blipFill>
        <p:spPr>
          <a:xfrm>
            <a:off x="669852" y="924450"/>
            <a:ext cx="4157329" cy="3349393"/>
          </a:xfrm>
          <a:prstGeom prst="rect">
            <a:avLst/>
          </a:prstGeom>
        </p:spPr>
      </p:pic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8" y="393750"/>
            <a:ext cx="784650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4.3. Fracture Detection: Evaluation Loss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38A244A-78F2-102F-8E71-1EDA8388B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" t="5680" r="8584"/>
          <a:stretch/>
        </p:blipFill>
        <p:spPr>
          <a:xfrm>
            <a:off x="4827181" y="924450"/>
            <a:ext cx="4150035" cy="33495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E9C954-CAD9-497D-65F0-8F2C0AF27B86}"/>
              </a:ext>
            </a:extLst>
          </p:cNvPr>
          <p:cNvSpPr/>
          <p:nvPr/>
        </p:nvSpPr>
        <p:spPr>
          <a:xfrm>
            <a:off x="1729017" y="3429847"/>
            <a:ext cx="478465" cy="47846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10A389-BE76-1C6D-8696-BA075BC989EA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2137412" y="2823589"/>
            <a:ext cx="505304" cy="67632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38EBCC-1AD5-67D0-DA12-E333BD4ED2F8}"/>
              </a:ext>
            </a:extLst>
          </p:cNvPr>
          <p:cNvSpPr txBox="1"/>
          <p:nvPr/>
        </p:nvSpPr>
        <p:spPr>
          <a:xfrm>
            <a:off x="2046979" y="2548376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Early Stopping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9971E-F12C-70D7-6458-C9BAD9F7D545}"/>
              </a:ext>
            </a:extLst>
          </p:cNvPr>
          <p:cNvSpPr txBox="1"/>
          <p:nvPr/>
        </p:nvSpPr>
        <p:spPr>
          <a:xfrm>
            <a:off x="1079413" y="4318811"/>
            <a:ext cx="7897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Early stopping demonstrated a positive effect on fracture detection model training.</a:t>
            </a:r>
          </a:p>
        </p:txBody>
      </p:sp>
    </p:spTree>
    <p:extLst>
      <p:ext uri="{BB962C8B-B14F-4D97-AF65-F5344CB8AC3E}">
        <p14:creationId xmlns:p14="http://schemas.microsoft.com/office/powerpoint/2010/main" val="1623332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8" y="393750"/>
            <a:ext cx="784650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4.3. Fracture Detection (Slice-wise)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726222-EB5C-F370-07E8-EC3D70C44C4C}"/>
              </a:ext>
            </a:extLst>
          </p:cNvPr>
          <p:cNvSpPr txBox="1"/>
          <p:nvPr/>
        </p:nvSpPr>
        <p:spPr>
          <a:xfrm>
            <a:off x="6111613" y="3089605"/>
            <a:ext cx="31215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Performance: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Type 2 ≈ Type 3 &gt;&gt; Type 1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Type 2 &amp; 3 models take multiple vertebrae into consideration for slice fracture detection.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5B52368-07E2-E009-920E-4004D7DF8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4" t="5545" r="6726" b="5085"/>
          <a:stretch/>
        </p:blipFill>
        <p:spPr>
          <a:xfrm>
            <a:off x="796065" y="903642"/>
            <a:ext cx="5277159" cy="40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7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8" y="393750"/>
            <a:ext cx="8303702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4.3. Fracture Detection (Vertebra/Patient-wise)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DD52A64-073A-398A-C0C6-587B433D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8" t="6395" r="8704" b="5530"/>
          <a:stretch/>
        </p:blipFill>
        <p:spPr>
          <a:xfrm>
            <a:off x="4821298" y="992414"/>
            <a:ext cx="4054306" cy="315867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E7B0D42-4E73-E373-C4F4-4DE89DFF2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1" t="6725" r="7594" b="5511"/>
          <a:stretch/>
        </p:blipFill>
        <p:spPr>
          <a:xfrm>
            <a:off x="675541" y="992414"/>
            <a:ext cx="4145757" cy="31586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FC2105-717B-DE3E-E45F-91241CF86334}"/>
              </a:ext>
            </a:extLst>
          </p:cNvPr>
          <p:cNvSpPr txBox="1"/>
          <p:nvPr/>
        </p:nvSpPr>
        <p:spPr>
          <a:xfrm>
            <a:off x="1159272" y="4211141"/>
            <a:ext cx="75781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Decision threshold was determined by highest f1-score.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Models showed a lower recall for vertebra-level fracture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99.6% patients with fracture can be successfully detected using Type 3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718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8" y="393750"/>
            <a:ext cx="6825776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4.4. Fracture Localization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F84FA-CF2D-FAE2-08BC-C1823698D912}"/>
              </a:ext>
            </a:extLst>
          </p:cNvPr>
          <p:cNvSpPr txBox="1"/>
          <p:nvPr/>
        </p:nvSpPr>
        <p:spPr>
          <a:xfrm>
            <a:off x="1287666" y="903558"/>
            <a:ext cx="6380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Faster R-CNN with ResNet-50-FPN backbone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Weighted boxes fusion applied to merge multiple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Failed to locate fractures: validation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0.100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A4502B5-D6B2-3255-1963-33548EAA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98" y="1899557"/>
            <a:ext cx="3047331" cy="3047331"/>
          </a:xfrm>
          <a:prstGeom prst="rect">
            <a:avLst/>
          </a:prstGeom>
        </p:spPr>
      </p:pic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DFA73AD-1F04-7EBB-B8F9-BA6DEB959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66" t="31141" r="39947" b="54132"/>
          <a:stretch/>
        </p:blipFill>
        <p:spPr>
          <a:xfrm>
            <a:off x="4768935" y="1899557"/>
            <a:ext cx="2294121" cy="1673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3BEB0-D6FE-79F2-9B29-7CA17B42B014}"/>
              </a:ext>
            </a:extLst>
          </p:cNvPr>
          <p:cNvSpPr txBox="1"/>
          <p:nvPr/>
        </p:nvSpPr>
        <p:spPr>
          <a:xfrm>
            <a:off x="4344829" y="3696118"/>
            <a:ext cx="4650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Explanations: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clear object boundary for a fracture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Arbitrarily determined bounding boxes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better means with well-defined criterion to annotate fracture position is needed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C8A1F1-5EBE-8300-834B-1FD00157B3D6}"/>
              </a:ext>
            </a:extLst>
          </p:cNvPr>
          <p:cNvCxnSpPr>
            <a:cxnSpLocks/>
          </p:cNvCxnSpPr>
          <p:nvPr/>
        </p:nvCxnSpPr>
        <p:spPr>
          <a:xfrm flipV="1">
            <a:off x="3151929" y="1908477"/>
            <a:ext cx="1612546" cy="92129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731A7-D5D9-F05F-B7BD-511555421B79}"/>
              </a:ext>
            </a:extLst>
          </p:cNvPr>
          <p:cNvCxnSpPr>
            <a:cxnSpLocks/>
          </p:cNvCxnSpPr>
          <p:nvPr/>
        </p:nvCxnSpPr>
        <p:spPr>
          <a:xfrm>
            <a:off x="3151929" y="3311848"/>
            <a:ext cx="1612546" cy="23963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062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8" y="393750"/>
            <a:ext cx="712731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4.5. Implementation Details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7;p21">
                <a:extLst>
                  <a:ext uri="{FF2B5EF4-FFF2-40B4-BE49-F238E27FC236}">
                    <a16:creationId xmlns:a16="http://schemas.microsoft.com/office/drawing/2014/main" id="{B82EC432-69D7-33EF-ACFF-8F01DCF552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0300" y="768675"/>
                <a:ext cx="8074248" cy="4112574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lvl="0" algn="l" defTabSz="685800" rtl="0" eaLnBrk="1" latinLnBrk="0" hangingPunct="1">
                  <a:lnSpc>
                    <a:spcPct val="89000"/>
                  </a:lnSpc>
                  <a:spcBef>
                    <a:spcPts val="0"/>
                  </a:spcBef>
                  <a:spcAft>
                    <a:spcPts val="0"/>
                  </a:spcAft>
                  <a:buSzPts val="2400"/>
                  <a:buNone/>
                  <a:defRPr sz="2400" kern="12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lvl="1" rtl="0">
                  <a:spcBef>
                    <a:spcPts val="0"/>
                  </a:spcBef>
                  <a:spcAft>
                    <a:spcPts val="0"/>
                  </a:spcAft>
                  <a:buSzPts val="2400"/>
                  <a:buNone/>
                  <a:defRPr sz="2400"/>
                </a:lvl2pPr>
                <a:lvl3pPr lvl="2" rtl="0">
                  <a:spcBef>
                    <a:spcPts val="0"/>
                  </a:spcBef>
                  <a:spcAft>
                    <a:spcPts val="0"/>
                  </a:spcAft>
                  <a:buSzPts val="2400"/>
                  <a:buNone/>
                  <a:defRPr sz="2400"/>
                </a:lvl3pPr>
                <a:lvl4pPr lvl="3" rtl="0">
                  <a:spcBef>
                    <a:spcPts val="0"/>
                  </a:spcBef>
                  <a:spcAft>
                    <a:spcPts val="0"/>
                  </a:spcAft>
                  <a:buSzPts val="2400"/>
                  <a:buNone/>
                  <a:defRPr sz="2400"/>
                </a:lvl4pPr>
                <a:lvl5pPr lvl="4" rtl="0">
                  <a:spcBef>
                    <a:spcPts val="0"/>
                  </a:spcBef>
                  <a:spcAft>
                    <a:spcPts val="0"/>
                  </a:spcAft>
                  <a:buSzPts val="2400"/>
                  <a:buNone/>
                  <a:defRPr sz="2400"/>
                </a:lvl5pPr>
                <a:lvl6pPr lvl="5" rtl="0">
                  <a:spcBef>
                    <a:spcPts val="0"/>
                  </a:spcBef>
                  <a:spcAft>
                    <a:spcPts val="0"/>
                  </a:spcAft>
                  <a:buSzPts val="2400"/>
                  <a:buNone/>
                  <a:defRPr sz="2400"/>
                </a:lvl6pPr>
                <a:lvl7pPr lvl="6" rtl="0">
                  <a:spcBef>
                    <a:spcPts val="0"/>
                  </a:spcBef>
                  <a:spcAft>
                    <a:spcPts val="0"/>
                  </a:spcAft>
                  <a:buSzPts val="2400"/>
                  <a:buNone/>
                  <a:defRPr sz="2400"/>
                </a:lvl7pPr>
                <a:lvl8pPr lvl="7" rtl="0">
                  <a:spcBef>
                    <a:spcPts val="0"/>
                  </a:spcBef>
                  <a:spcAft>
                    <a:spcPts val="0"/>
                  </a:spcAft>
                  <a:buSzPts val="2400"/>
                  <a:buNone/>
                  <a:defRPr sz="2400"/>
                </a:lvl8pPr>
                <a:lvl9pPr lvl="8" rtl="0">
                  <a:spcBef>
                    <a:spcPts val="0"/>
                  </a:spcBef>
                  <a:spcAft>
                    <a:spcPts val="0"/>
                  </a:spcAft>
                  <a:buSzPts val="2400"/>
                  <a:buNone/>
                  <a:defRPr sz="2400"/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PyTorch</a:t>
                </a:r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deep learning model construction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GPU</a:t>
                </a:r>
                <a:r>
                  <a:rPr lang="en-US" sz="18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model training acceleration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Adam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used as optimizer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Single-epoch 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 training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One-cycle learning rate policy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adopted for learning rate scheduling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Maximum learning rate 1e-3 for vertebrae detection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Maximum learning rate 1e-4 for fracture detection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Percentage of learning rate increase set to 0.3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Early stopping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applied for fracture detection model training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Loss decrease threshold 0.01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Patience 5 × 500 batches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Relative weighting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= 2 in combined loss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Group K-fold cross validation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employed to avoid information leakage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Parametric </a:t>
                </a:r>
                <a:r>
                  <a:rPr lang="en-US" sz="18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ReLU</a:t>
                </a:r>
                <a:r>
                  <a:rPr lang="en-US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chosen as the activation layer of DNN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Automatic mixed precision training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leveraged to speed up model training and save memory</a:t>
                </a:r>
              </a:p>
            </p:txBody>
          </p:sp>
        </mc:Choice>
        <mc:Fallback xmlns="">
          <p:sp>
            <p:nvSpPr>
              <p:cNvPr id="3" name="Google Shape;257;p21">
                <a:extLst>
                  <a:ext uri="{FF2B5EF4-FFF2-40B4-BE49-F238E27FC236}">
                    <a16:creationId xmlns:a16="http://schemas.microsoft.com/office/drawing/2014/main" id="{B82EC432-69D7-33EF-ACFF-8F01DCF55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00" y="768675"/>
                <a:ext cx="8074248" cy="4112574"/>
              </a:xfrm>
              <a:prstGeom prst="rect">
                <a:avLst/>
              </a:prstGeom>
              <a:blipFill>
                <a:blip r:embed="rId2"/>
                <a:stretch>
                  <a:fillRect l="-942" t="-215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277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ck of magazines on table">
            <a:extLst>
              <a:ext uri="{FF2B5EF4-FFF2-40B4-BE49-F238E27FC236}">
                <a16:creationId xmlns:a16="http://schemas.microsoft.com/office/drawing/2014/main" id="{BFC761D3-5F1F-E9D9-72E0-4E3D306A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 b="266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A2BE7-3A41-D690-7238-474445679464}"/>
              </a:ext>
            </a:extLst>
          </p:cNvPr>
          <p:cNvSpPr txBox="1"/>
          <p:nvPr/>
        </p:nvSpPr>
        <p:spPr>
          <a:xfrm>
            <a:off x="1436346" y="1341340"/>
            <a:ext cx="6270921" cy="1573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5. Discussion</a:t>
            </a:r>
          </a:p>
        </p:txBody>
      </p:sp>
    </p:spTree>
    <p:extLst>
      <p:ext uri="{BB962C8B-B14F-4D97-AF65-F5344CB8AC3E}">
        <p14:creationId xmlns:p14="http://schemas.microsoft.com/office/powerpoint/2010/main" val="2005098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8" y="393750"/>
            <a:ext cx="712731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5.1.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Difficulties and Limitations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EEA97-7FF2-78DC-4D70-A565BC44FF5D}"/>
              </a:ext>
            </a:extLst>
          </p:cNvPr>
          <p:cNvSpPr txBox="1"/>
          <p:nvPr/>
        </p:nvSpPr>
        <p:spPr>
          <a:xfrm>
            <a:off x="1297498" y="1042218"/>
            <a:ext cx="72026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Large-scale dataset (350 GiB):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Slow data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 tuning too costly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Cannot train models for multiple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Insufficient GPU memory: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Backbone models restricted to lightweight architectures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Limited batch size and slow training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Inefficient to train a 3D CNN</a:t>
            </a:r>
          </a:p>
        </p:txBody>
      </p:sp>
    </p:spTree>
    <p:extLst>
      <p:ext uri="{BB962C8B-B14F-4D97-AF65-F5344CB8AC3E}">
        <p14:creationId xmlns:p14="http://schemas.microsoft.com/office/powerpoint/2010/main" val="4157249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8" y="393750"/>
            <a:ext cx="712731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5.2. Result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98108-DC47-7299-EC8B-F104E8FFFD0F}"/>
              </a:ext>
            </a:extLst>
          </p:cNvPr>
          <p:cNvSpPr txBox="1"/>
          <p:nvPr/>
        </p:nvSpPr>
        <p:spPr>
          <a:xfrm>
            <a:off x="1297498" y="1095313"/>
            <a:ext cx="54219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Vertebrae detection: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accuracy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0.945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AUC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0.959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Fracture detection: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slice-level: accuracy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0.980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AUC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0.946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vertebra-level: recall 0.835, AUC 0.748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patient-level: recall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0.996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AUC 0.747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Fracture localization: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0.100 (failed)</a:t>
            </a:r>
          </a:p>
        </p:txBody>
      </p:sp>
    </p:spTree>
    <p:extLst>
      <p:ext uri="{BB962C8B-B14F-4D97-AF65-F5344CB8AC3E}">
        <p14:creationId xmlns:p14="http://schemas.microsoft.com/office/powerpoint/2010/main" val="406876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4;p18">
            <a:extLst>
              <a:ext uri="{FF2B5EF4-FFF2-40B4-BE49-F238E27FC236}">
                <a16:creationId xmlns:a16="http://schemas.microsoft.com/office/drawing/2014/main" id="{EE6BA3D3-A1D3-CA52-2001-402D48D7A9FF}"/>
              </a:ext>
            </a:extLst>
          </p:cNvPr>
          <p:cNvSpPr txBox="1">
            <a:spLocks/>
          </p:cNvSpPr>
          <p:nvPr/>
        </p:nvSpPr>
        <p:spPr>
          <a:xfrm>
            <a:off x="2732926" y="4321495"/>
            <a:ext cx="4978754" cy="5127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HK" sz="17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Seven vertebrae of a human cervical spine</a:t>
            </a:r>
            <a:endParaRPr lang="en-US" sz="17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Google Shape;257;p21">
            <a:extLst>
              <a:ext uri="{FF2B5EF4-FFF2-40B4-BE49-F238E27FC236}">
                <a16:creationId xmlns:a16="http://schemas.microsoft.com/office/drawing/2014/main" id="{A3391396-34A9-4F76-A47C-305DA38DAB69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1.1.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 descr="A picture containing dessert&#10;&#10;Description automatically generated">
            <a:extLst>
              <a:ext uri="{FF2B5EF4-FFF2-40B4-BE49-F238E27FC236}">
                <a16:creationId xmlns:a16="http://schemas.microsoft.com/office/drawing/2014/main" id="{5655B8E0-55A1-1C3E-B698-560CA3A1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20" y="1102627"/>
            <a:ext cx="6981848" cy="33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01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8" y="393750"/>
            <a:ext cx="7127311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5.3.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257;p21">
            <a:extLst>
              <a:ext uri="{FF2B5EF4-FFF2-40B4-BE49-F238E27FC236}">
                <a16:creationId xmlns:a16="http://schemas.microsoft.com/office/drawing/2014/main" id="{B82EC432-69D7-33EF-ACFF-8F01DCF55245}"/>
              </a:ext>
            </a:extLst>
          </p:cNvPr>
          <p:cNvSpPr txBox="1">
            <a:spLocks/>
          </p:cNvSpPr>
          <p:nvPr/>
        </p:nvSpPr>
        <p:spPr>
          <a:xfrm>
            <a:off x="1001810" y="1042218"/>
            <a:ext cx="7916048" cy="339070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2617-5864-6F59-9905-FFBA95B8555D}"/>
              </a:ext>
            </a:extLst>
          </p:cNvPr>
          <p:cNvSpPr txBox="1"/>
          <p:nvPr/>
        </p:nvSpPr>
        <p:spPr>
          <a:xfrm>
            <a:off x="1297498" y="975720"/>
            <a:ext cx="6023903" cy="280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 segmentation with advanced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Multi-epoch model training for fracture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architecture optimization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3D CNN for fracture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Fracture localization model design</a:t>
            </a:r>
          </a:p>
        </p:txBody>
      </p:sp>
    </p:spTree>
    <p:extLst>
      <p:ext uri="{BB962C8B-B14F-4D97-AF65-F5344CB8AC3E}">
        <p14:creationId xmlns:p14="http://schemas.microsoft.com/office/powerpoint/2010/main" val="32068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ck of magazines on table">
            <a:extLst>
              <a:ext uri="{FF2B5EF4-FFF2-40B4-BE49-F238E27FC236}">
                <a16:creationId xmlns:a16="http://schemas.microsoft.com/office/drawing/2014/main" id="{BFC761D3-5F1F-E9D9-72E0-4E3D306A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 b="266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A2BE7-3A41-D690-7238-474445679464}"/>
              </a:ext>
            </a:extLst>
          </p:cNvPr>
          <p:cNvSpPr txBox="1"/>
          <p:nvPr/>
        </p:nvSpPr>
        <p:spPr>
          <a:xfrm>
            <a:off x="1436346" y="1341340"/>
            <a:ext cx="6270921" cy="1573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6.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47860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9068652-336B-07C5-C324-50948B830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8" r="8647"/>
          <a:stretch/>
        </p:blipFill>
        <p:spPr>
          <a:xfrm>
            <a:off x="4815946" y="1033067"/>
            <a:ext cx="4236553" cy="3317163"/>
          </a:xfrm>
          <a:prstGeom prst="rect">
            <a:avLst/>
          </a:prstGeom>
        </p:spPr>
      </p:pic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8" y="393750"/>
            <a:ext cx="7507455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6. Visualization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10804C-D4FE-E092-2ADE-5E369A42537A}"/>
              </a:ext>
            </a:extLst>
          </p:cNvPr>
          <p:cNvSpPr txBox="1"/>
          <p:nvPr/>
        </p:nvSpPr>
        <p:spPr>
          <a:xfrm>
            <a:off x="6138143" y="2017835"/>
            <a:ext cx="130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95725-3CAC-43A5-9FBB-7DF77510BAE3}"/>
              </a:ext>
            </a:extLst>
          </p:cNvPr>
          <p:cNvSpPr/>
          <p:nvPr/>
        </p:nvSpPr>
        <p:spPr>
          <a:xfrm>
            <a:off x="7464615" y="1449805"/>
            <a:ext cx="871235" cy="1443839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A092C0-F6C6-2D53-9C4F-168C6DBDAB6E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009378" y="2171725"/>
            <a:ext cx="455237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6031370-6472-4AE7-DEBD-3891F699F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0" r="9096"/>
          <a:stretch/>
        </p:blipFill>
        <p:spPr>
          <a:xfrm>
            <a:off x="592349" y="1033067"/>
            <a:ext cx="4223597" cy="3317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474E46-F190-15CF-3396-AF519C6BDA44}"/>
              </a:ext>
            </a:extLst>
          </p:cNvPr>
          <p:cNvSpPr txBox="1"/>
          <p:nvPr/>
        </p:nvSpPr>
        <p:spPr>
          <a:xfrm>
            <a:off x="1297498" y="4379492"/>
            <a:ext cx="610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Fracture approximately located at vertebrae C6 and C7</a:t>
            </a:r>
          </a:p>
        </p:txBody>
      </p:sp>
    </p:spTree>
    <p:extLst>
      <p:ext uri="{BB962C8B-B14F-4D97-AF65-F5344CB8AC3E}">
        <p14:creationId xmlns:p14="http://schemas.microsoft.com/office/powerpoint/2010/main" val="1093051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_case1309">
            <a:hlinkClick r:id="" action="ppaction://media"/>
            <a:extLst>
              <a:ext uri="{FF2B5EF4-FFF2-40B4-BE49-F238E27FC236}">
                <a16:creationId xmlns:a16="http://schemas.microsoft.com/office/drawing/2014/main" id="{F2C059DE-D3C5-87D9-D96C-BE08401484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6202" y="0"/>
            <a:ext cx="4571999" cy="2571749"/>
          </a:xfrm>
          <a:prstGeom prst="rect">
            <a:avLst/>
          </a:prstGeom>
        </p:spPr>
      </p:pic>
      <p:pic>
        <p:nvPicPr>
          <p:cNvPr id="5" name="fracture-vertical">
            <a:hlinkClick r:id="" action="ppaction://media"/>
            <a:extLst>
              <a:ext uri="{FF2B5EF4-FFF2-40B4-BE49-F238E27FC236}">
                <a16:creationId xmlns:a16="http://schemas.microsoft.com/office/drawing/2014/main" id="{9E48238D-5425-E42A-3AB1-28BB7B0BB94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6199" y="2571747"/>
            <a:ext cx="4572002" cy="2571751"/>
          </a:xfrm>
          <a:prstGeom prst="rect">
            <a:avLst/>
          </a:prstGeom>
        </p:spPr>
      </p:pic>
      <p:pic>
        <p:nvPicPr>
          <p:cNvPr id="6" name="animation_labeled">
            <a:hlinkClick r:id="" action="ppaction://media"/>
            <a:extLst>
              <a:ext uri="{FF2B5EF4-FFF2-40B4-BE49-F238E27FC236}">
                <a16:creationId xmlns:a16="http://schemas.microsoft.com/office/drawing/2014/main" id="{622A47A9-626C-877C-F483-16010C14C3F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63672" y="4"/>
            <a:ext cx="2912320" cy="25935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C97FEE-6C5B-9B70-3EA0-241738F3A8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671" y="2571751"/>
            <a:ext cx="2912320" cy="25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ck of magazines on table">
            <a:extLst>
              <a:ext uri="{FF2B5EF4-FFF2-40B4-BE49-F238E27FC236}">
                <a16:creationId xmlns:a16="http://schemas.microsoft.com/office/drawing/2014/main" id="{BFC761D3-5F1F-E9D9-72E0-4E3D306A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 b="266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A2BE7-3A41-D690-7238-474445679464}"/>
              </a:ext>
            </a:extLst>
          </p:cNvPr>
          <p:cNvSpPr txBox="1"/>
          <p:nvPr/>
        </p:nvSpPr>
        <p:spPr>
          <a:xfrm>
            <a:off x="1436346" y="1341340"/>
            <a:ext cx="6270921" cy="1573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5095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8" y="393750"/>
            <a:ext cx="6825776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9C811-A1CF-55AC-E7F0-26E026543399}"/>
              </a:ext>
            </a:extLst>
          </p:cNvPr>
          <p:cNvSpPr txBox="1"/>
          <p:nvPr/>
        </p:nvSpPr>
        <p:spPr>
          <a:xfrm>
            <a:off x="1020726" y="803850"/>
            <a:ext cx="81232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[1] D. Shen, G. Wu, and H.-I. Suk, “Deep learning in medical image analysis,”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Annu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Rev. Biomed. Eng., vol. 19, no. 1, pp. 221–248, 2017.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[2] G.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Litjens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“A survey on deep learning in medical image analysis,” Medical Image Analysis, vol. 42, pp. 60–88, 2017.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[3] J. Cho, K. Lee, E. Shin, G. Choy, and S. Do, “How much data is needed to train a medical image deep learning system to achieve necessary high accuracy?,”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cs.LG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2015.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[4] Y. Li et al., “A comprehensive review for MRF and CRF approaches in pathology image analysis,”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cs.CV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2020.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[5] A. N.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Basavanhally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“Computerized image-based detection and grading of lymphocytic infiltration in HER2+ breast cancer histopathology,” IEEE Trans. Biomed. Eng., vol. 57, no. 3, pp. 642–653, 2010.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[6] 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Bioucas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-Dias, F.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Condessa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and J. Kovacevic, Alternating direction optimization for image segmentation using hidden Markov measure field models In: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Gurcan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MN,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Madabhushi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A, editors. IS&amp;T/SPIE electronic imaging. International Society for Optics and Photonics. 2014.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[7] A. Van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Engelen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1200" dirty="0">
                <a:latin typeface="Arial" panose="020B0604020202020204" pitchFamily="34" charset="0"/>
                <a:cs typeface="Arial" panose="020B0604020202020204" pitchFamily="34" charset="0"/>
              </a:rPr>
              <a:t>Κ.Ά, “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Three-dimensional carotid ultrasound plaque texture predicts vascular events,” Stroke, vol. 45, no. 9, pp. 2695–2701, 2014.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[8] H. C.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Achterberg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“Hippocampal shape is predictive for the development of dementia in a normal, elderly population: Hippocampal Shape is Predictive for Dementia,” Hum. Brain Mapp., vol. 35, no. 5, pp. 2359–2371, 2014.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[9] M. de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Bruijne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“Machine learning approaches in medical image analysis: From detection to diagnosis,” Med. Image Anal., vol. 33, pp. 94–97, 2016.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[10] J. Zhuang, J. Cai, R. Wang, J. Zhang, and W.-S. Zheng, “Deep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for Medical Image Classification,” in Medical Image Computing and Computer Assisted Intervention – MICCAI 2020, Cham: Springer International Publishing, 2020, pp. 127–136.</a:t>
            </a:r>
          </a:p>
        </p:txBody>
      </p:sp>
    </p:spTree>
    <p:extLst>
      <p:ext uri="{BB962C8B-B14F-4D97-AF65-F5344CB8AC3E}">
        <p14:creationId xmlns:p14="http://schemas.microsoft.com/office/powerpoint/2010/main" val="3055311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498" y="393750"/>
            <a:ext cx="6825776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9020A-2328-1D18-7920-A5D8241A3D68}"/>
              </a:ext>
            </a:extLst>
          </p:cNvPr>
          <p:cNvSpPr txBox="1"/>
          <p:nvPr/>
        </p:nvSpPr>
        <p:spPr>
          <a:xfrm>
            <a:off x="1020725" y="804673"/>
            <a:ext cx="81232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[11] A.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Krizhevsky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I.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Sutskever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and G. E. Hinton, “ImageNet classification with deep convolutional neural networks,”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ACM, vol. 60, no. 6, pp. 84–90, 2017.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[12] K.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Simonyan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A. Zisserman, “Very deep convolutional networks for large-scale image recognition,”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cs.CV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2014.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[13] K. He, X. Zhang, S. Ren, and J. Sun, “Deep residual learning for image recognition,”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cs.CV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2015.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[14] M. Tan and Q. V. Le, “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EfficientNet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Rethinking model scaling for convolutional Neural Networks,”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cs.LG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2019.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[15] S. Ruder, “An overview of gradient descent optimization algorithms,”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cs.LG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2016.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[16] D. P.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Kingma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J. Ba, “Adam: A method for stochastic optimization,”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cs.LG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2014.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[17] F. Zhuang et al., “A comprehensive survey on transfer learning,”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cs.LG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2019.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[18] T.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Baltrušaitis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C. Ahuja, and L.-P.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Morency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“Multimodal machine learning: A survey and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taxonomy,”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cs.LG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2017.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[19] S. Ruder, “An overview of multi-task learning in deep neural networks,”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cs.LG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2017.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[20] L. N. Smith and N.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Topin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“Super-convergence: Very fast training of neural networks using large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learning rates,”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cs.LG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2017.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[21] “RSNA 2022 cervical spine fracture detection,”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Kaggle.com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[Online]. Available: 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www.kaggle.com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/competitions/rsna-2022-cervical-spine-fracture-detection/data. [Accessed: 03-Dec-2022].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[22] P.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Micikevicius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al., “Mixed Precision Training,”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cs.AI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], 2017.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[23] R.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Solovyev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W. Wang, and T.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Gabruseva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“Weighted boxes fusion: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Ensembling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boxes from different object detection models,” Image Vis.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., vol. 107, no. 104117, p. 104117, 2021.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15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ck of magazines on table">
            <a:extLst>
              <a:ext uri="{FF2B5EF4-FFF2-40B4-BE49-F238E27FC236}">
                <a16:creationId xmlns:a16="http://schemas.microsoft.com/office/drawing/2014/main" id="{BFC761D3-5F1F-E9D9-72E0-4E3D306A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 b="266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A2BE7-3A41-D690-7238-474445679464}"/>
              </a:ext>
            </a:extLst>
          </p:cNvPr>
          <p:cNvSpPr txBox="1"/>
          <p:nvPr/>
        </p:nvSpPr>
        <p:spPr>
          <a:xfrm>
            <a:off x="1436346" y="1341340"/>
            <a:ext cx="6270921" cy="1573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30351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ck of magazines on table">
            <a:extLst>
              <a:ext uri="{FF2B5EF4-FFF2-40B4-BE49-F238E27FC236}">
                <a16:creationId xmlns:a16="http://schemas.microsoft.com/office/drawing/2014/main" id="{BFC761D3-5F1F-E9D9-72E0-4E3D306A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 b="266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A2BE7-3A41-D690-7238-474445679464}"/>
              </a:ext>
            </a:extLst>
          </p:cNvPr>
          <p:cNvSpPr txBox="1"/>
          <p:nvPr/>
        </p:nvSpPr>
        <p:spPr>
          <a:xfrm>
            <a:off x="1436346" y="1341340"/>
            <a:ext cx="6270921" cy="1573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7756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Google Shape;242;p19">
            <a:extLst>
              <a:ext uri="{FF2B5EF4-FFF2-40B4-BE49-F238E27FC236}">
                <a16:creationId xmlns:a16="http://schemas.microsoft.com/office/drawing/2014/main" id="{0A448FB6-6D0A-C5A1-4078-191C42E84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781072"/>
              </p:ext>
            </p:extLst>
          </p:nvPr>
        </p:nvGraphicFramePr>
        <p:xfrm>
          <a:off x="834820" y="1020956"/>
          <a:ext cx="7964260" cy="3272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" name="Google Shape;257;p21">
            <a:extLst>
              <a:ext uri="{FF2B5EF4-FFF2-40B4-BE49-F238E27FC236}">
                <a16:creationId xmlns:a16="http://schemas.microsoft.com/office/drawing/2014/main" id="{AAA49347-959B-5A71-A5E4-B674FCB831EB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1.2.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78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7;p21">
            <a:extLst>
              <a:ext uri="{FF2B5EF4-FFF2-40B4-BE49-F238E27FC236}">
                <a16:creationId xmlns:a16="http://schemas.microsoft.com/office/drawing/2014/main" id="{1DAFD800-AC1A-E78B-0700-AA11D05ADE30}"/>
              </a:ext>
            </a:extLst>
          </p:cNvPr>
          <p:cNvSpPr txBox="1">
            <a:spLocks/>
          </p:cNvSpPr>
          <p:nvPr/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1.3.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Google Shape;242;p19">
            <a:extLst>
              <a:ext uri="{FF2B5EF4-FFF2-40B4-BE49-F238E27FC236}">
                <a16:creationId xmlns:a16="http://schemas.microsoft.com/office/drawing/2014/main" id="{0DA33243-FF0B-715D-F112-DC78A1295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092311"/>
              </p:ext>
            </p:extLst>
          </p:nvPr>
        </p:nvGraphicFramePr>
        <p:xfrm>
          <a:off x="1297500" y="1233191"/>
          <a:ext cx="7147492" cy="1583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ck of magazines on table">
            <a:extLst>
              <a:ext uri="{FF2B5EF4-FFF2-40B4-BE49-F238E27FC236}">
                <a16:creationId xmlns:a16="http://schemas.microsoft.com/office/drawing/2014/main" id="{BFC761D3-5F1F-E9D9-72E0-4E3D306A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8" b="266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A2BE7-3A41-D690-7238-474445679464}"/>
              </a:ext>
            </a:extLst>
          </p:cNvPr>
          <p:cNvSpPr txBox="1"/>
          <p:nvPr/>
        </p:nvSpPr>
        <p:spPr>
          <a:xfrm>
            <a:off x="1436346" y="1341340"/>
            <a:ext cx="6270921" cy="1573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en-US" sz="6100" b="1" cap="all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DaTASET</a:t>
            </a:r>
            <a:endParaRPr lang="en-US" sz="6100" b="1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921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zh-HK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3B1A6-1654-E6C0-8742-611BAD82A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50" y="1450592"/>
            <a:ext cx="7038900" cy="2911200"/>
          </a:xfrm>
        </p:spPr>
        <p:txBody>
          <a:bodyPr/>
          <a:lstStyle/>
          <a:p>
            <a:endParaRPr lang="en-US" sz="2000" dirty="0"/>
          </a:p>
          <a:p>
            <a:pPr lvl="1"/>
            <a:endParaRPr lang="en-US" sz="1800" dirty="0"/>
          </a:p>
        </p:txBody>
      </p:sp>
      <p:sp>
        <p:nvSpPr>
          <p:cNvPr id="11" name="Google Shape;258;p21">
            <a:extLst>
              <a:ext uri="{FF2B5EF4-FFF2-40B4-BE49-F238E27FC236}">
                <a16:creationId xmlns:a16="http://schemas.microsoft.com/office/drawing/2014/main" id="{BF3349BC-A315-8A57-B8EF-5E417EF24DE0}"/>
              </a:ext>
            </a:extLst>
          </p:cNvPr>
          <p:cNvSpPr txBox="1">
            <a:spLocks/>
          </p:cNvSpPr>
          <p:nvPr/>
        </p:nvSpPr>
        <p:spPr>
          <a:xfrm>
            <a:off x="1167195" y="1070259"/>
            <a:ext cx="7604433" cy="329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23850">
              <a:buClr>
                <a:schemeClr val="tx1"/>
              </a:buClr>
              <a:buSzPts val="1500"/>
            </a:pPr>
            <a:r>
              <a:rPr lang="en-US" altLang="zh-HK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Computed tomography (CT) scans collected from 12 sites globally by</a:t>
            </a:r>
          </a:p>
          <a:p>
            <a:pPr lvl="1" indent="-323850">
              <a:spcBef>
                <a:spcPts val="0"/>
              </a:spcBef>
              <a:buClr>
                <a:schemeClr val="tx1"/>
              </a:buClr>
              <a:buSzPts val="1500"/>
            </a:pPr>
            <a:r>
              <a:rPr lang="en-US" altLang="zh-HK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Radiological Society of North America (RSNA)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23850">
              <a:spcBef>
                <a:spcPts val="0"/>
              </a:spcBef>
              <a:buClr>
                <a:schemeClr val="tx1"/>
              </a:buClr>
              <a:buSzPts val="1500"/>
            </a:pPr>
            <a:r>
              <a:rPr lang="en-US" altLang="zh-HK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Society of Neuroradiology (ASNR)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23850">
              <a:spcBef>
                <a:spcPts val="0"/>
              </a:spcBef>
              <a:buClr>
                <a:schemeClr val="tx1"/>
              </a:buClr>
              <a:buSzPts val="1500"/>
            </a:pPr>
            <a:r>
              <a:rPr lang="en-US" altLang="zh-HK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Society of Spine Radiology (ASSR)</a:t>
            </a:r>
          </a:p>
          <a:p>
            <a:pPr lvl="1" indent="-323850">
              <a:spcBef>
                <a:spcPts val="0"/>
              </a:spcBef>
              <a:buSzPts val="15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323850">
              <a:buClr>
                <a:schemeClr val="tx1"/>
              </a:buClr>
              <a:buSzPts val="1500"/>
            </a:pPr>
            <a:r>
              <a:rPr lang="en-US" altLang="zh-HK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2,019 CT studies (patients) available for use</a:t>
            </a:r>
          </a:p>
          <a:p>
            <a:pPr lvl="1" indent="-323850">
              <a:spcBef>
                <a:spcPts val="0"/>
              </a:spcBef>
              <a:buClr>
                <a:schemeClr val="tx1"/>
              </a:buClr>
              <a:buSzPts val="1500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200-600 slices per patient</a:t>
            </a:r>
          </a:p>
          <a:p>
            <a:pPr lvl="1" indent="-323850">
              <a:spcBef>
                <a:spcPts val="0"/>
              </a:spcBef>
              <a:buClr>
                <a:schemeClr val="tx1"/>
              </a:buClr>
              <a:buSzPts val="1500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711,601 CT images in total</a:t>
            </a:r>
          </a:p>
        </p:txBody>
      </p:sp>
    </p:spTree>
    <p:extLst>
      <p:ext uri="{BB962C8B-B14F-4D97-AF65-F5344CB8AC3E}">
        <p14:creationId xmlns:p14="http://schemas.microsoft.com/office/powerpoint/2010/main" val="380589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7;p21">
            <a:extLst>
              <a:ext uri="{FF2B5EF4-FFF2-40B4-BE49-F238E27FC236}">
                <a16:creationId xmlns:a16="http://schemas.microsoft.com/office/drawing/2014/main" id="{3F9C664B-C3CA-2154-DD90-E15362C20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490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2.1. CT Images (2,019 Patients)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4967C2-53D1-8B07-A11C-FCFDE9BB9726}"/>
              </a:ext>
            </a:extLst>
          </p:cNvPr>
          <p:cNvSpPr txBox="1"/>
          <p:nvPr/>
        </p:nvSpPr>
        <p:spPr>
          <a:xfrm>
            <a:off x="3858995" y="133939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Patient id: 17625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90A8B6-D10C-01E6-4107-0640E5D87D90}"/>
              </a:ext>
            </a:extLst>
          </p:cNvPr>
          <p:cNvSpPr txBox="1"/>
          <p:nvPr/>
        </p:nvSpPr>
        <p:spPr>
          <a:xfrm>
            <a:off x="1297500" y="4021271"/>
            <a:ext cx="5593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metadata: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position (x, y, z coordinates)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Slice thickness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0760D8-7FD1-4424-6ECE-F7AE86F99474}"/>
              </a:ext>
            </a:extLst>
          </p:cNvPr>
          <p:cNvSpPr txBox="1"/>
          <p:nvPr/>
        </p:nvSpPr>
        <p:spPr>
          <a:xfrm>
            <a:off x="1297500" y="109279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CT scans:</a:t>
            </a: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DB6A9E6-CCC0-52A0-4626-F364E203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60" t="12019" r="23566" b="12418"/>
          <a:stretch/>
        </p:blipFill>
        <p:spPr>
          <a:xfrm>
            <a:off x="775697" y="1670345"/>
            <a:ext cx="1952091" cy="19520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160669-5373-3D66-F26F-4F68093D0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17" t="11991" r="23596" b="12728"/>
          <a:stretch/>
        </p:blipFill>
        <p:spPr>
          <a:xfrm>
            <a:off x="2857066" y="1670344"/>
            <a:ext cx="1952092" cy="195209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FEE62005-2328-04CC-5620-E8435A7D45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30" t="11991" r="23783" b="12728"/>
          <a:stretch/>
        </p:blipFill>
        <p:spPr>
          <a:xfrm>
            <a:off x="4938437" y="1670344"/>
            <a:ext cx="1952093" cy="1952093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5228FBD-D90B-E821-FB7E-A75131204C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30" t="11991" r="23783" b="12728"/>
          <a:stretch/>
        </p:blipFill>
        <p:spPr>
          <a:xfrm>
            <a:off x="7019807" y="1670344"/>
            <a:ext cx="1952093" cy="19520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D2F4C1-90DD-E587-15D6-09BDB6BFFC27}"/>
              </a:ext>
            </a:extLst>
          </p:cNvPr>
          <p:cNvSpPr txBox="1"/>
          <p:nvPr/>
        </p:nvSpPr>
        <p:spPr>
          <a:xfrm>
            <a:off x="1249040" y="35832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Slice 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3A3B4B-8910-C7C2-CEF5-23BCB37DA25F}"/>
              </a:ext>
            </a:extLst>
          </p:cNvPr>
          <p:cNvSpPr txBox="1"/>
          <p:nvPr/>
        </p:nvSpPr>
        <p:spPr>
          <a:xfrm>
            <a:off x="3269723" y="35832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Slice 100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DE3D23-D62A-790F-B7A5-E0C6FFDD65A3}"/>
              </a:ext>
            </a:extLst>
          </p:cNvPr>
          <p:cNvSpPr txBox="1"/>
          <p:nvPr/>
        </p:nvSpPr>
        <p:spPr>
          <a:xfrm>
            <a:off x="5347661" y="358323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Slice 150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31A537-E2B8-933D-34A9-868BCBC75F85}"/>
              </a:ext>
            </a:extLst>
          </p:cNvPr>
          <p:cNvSpPr txBox="1"/>
          <p:nvPr/>
        </p:nvSpPr>
        <p:spPr>
          <a:xfrm>
            <a:off x="7429031" y="357514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Slice 200</a:t>
            </a:r>
          </a:p>
        </p:txBody>
      </p:sp>
    </p:spTree>
    <p:extLst>
      <p:ext uri="{BB962C8B-B14F-4D97-AF65-F5344CB8AC3E}">
        <p14:creationId xmlns:p14="http://schemas.microsoft.com/office/powerpoint/2010/main" val="99671565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{A6EF398E-ABC0-B946-9823-26442D0E285E}tf10001072</Template>
  <TotalTime>2550</TotalTime>
  <Words>2035</Words>
  <Application>Microsoft Macintosh PowerPoint</Application>
  <PresentationFormat>On-screen Show (16:9)</PresentationFormat>
  <Paragraphs>276</Paragraphs>
  <Slides>48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Montserrat</vt:lpstr>
      <vt:lpstr>Franklin Gothic Book</vt:lpstr>
      <vt:lpstr>Cambria Math</vt:lpstr>
      <vt:lpstr>Wingdings</vt:lpstr>
      <vt:lpstr>Lato</vt:lpstr>
      <vt:lpstr>Courier New</vt:lpstr>
      <vt:lpstr>Crop</vt:lpstr>
      <vt:lpstr>EN.520.612 MLSP Project  Cervical Spine Fracture Detection  with Deep Learning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Dataset</vt:lpstr>
      <vt:lpstr>2.1. CT Images (2,019 Patients)</vt:lpstr>
      <vt:lpstr>2.2. Fracture Labels (2,019 Patients)</vt:lpstr>
      <vt:lpstr>2.3. Pixel-level Vertebrae Labels (87 Patients)</vt:lpstr>
      <vt:lpstr>2.4. Fracture Locations (239 Patients)</vt:lpstr>
      <vt:lpstr>PowerPoint Presentation</vt:lpstr>
      <vt:lpstr>3.1. Evaluation Metrics</vt:lpstr>
      <vt:lpstr>3.2. Loss Function</vt:lpstr>
      <vt:lpstr>3.3. Project Pipeline</vt:lpstr>
      <vt:lpstr>3.3.1. Image Preprocessing</vt:lpstr>
      <vt:lpstr>3.3.1. Image Preprocessing: Data Augmentation</vt:lpstr>
      <vt:lpstr>3.3.1. Image Preprocessing: Noise Reduction</vt:lpstr>
      <vt:lpstr>3.3.2. Vertebrae Detection: Type 1 Model</vt:lpstr>
      <vt:lpstr>3.3.2. Vertebrae Detection: Type 2 Model</vt:lpstr>
      <vt:lpstr>3.3.3. Fracture Detection: Type 1 Model</vt:lpstr>
      <vt:lpstr>3.3.3. Fracture Detection: Type 2 Model</vt:lpstr>
      <vt:lpstr>3.3.3. Fracture Detection: Type 3 Model</vt:lpstr>
      <vt:lpstr>3.3.3. Fracture Prediction</vt:lpstr>
      <vt:lpstr>3.3.4. Fracture Localization</vt:lpstr>
      <vt:lpstr>PowerPoint Presentation</vt:lpstr>
      <vt:lpstr>4.1. Data Preprocessing</vt:lpstr>
      <vt:lpstr>4.2. Vertebrae Detection: Backbone Model Selection</vt:lpstr>
      <vt:lpstr>4.2. Vertebrae Detection: Backbone Model Selection</vt:lpstr>
      <vt:lpstr>4.2. Vertebrae Detection: Type 1/2 Model Comparison</vt:lpstr>
      <vt:lpstr>4.3. Fracture Detection: Evaluation Loss</vt:lpstr>
      <vt:lpstr>4.3. Fracture Detection (Slice-wise)</vt:lpstr>
      <vt:lpstr>4.3. Fracture Detection (Vertebra/Patient-wise)</vt:lpstr>
      <vt:lpstr>4.4. Fracture Localization</vt:lpstr>
      <vt:lpstr>4.5. Implementation Details</vt:lpstr>
      <vt:lpstr>PowerPoint Presentation</vt:lpstr>
      <vt:lpstr>5.1. Difficulties and Limitations</vt:lpstr>
      <vt:lpstr>5.2. Result Summary</vt:lpstr>
      <vt:lpstr>5.3. Future Work</vt:lpstr>
      <vt:lpstr>PowerPoint Presentation</vt:lpstr>
      <vt:lpstr>6. Visualization</vt:lpstr>
      <vt:lpstr>PowerPoint Presentation</vt:lpstr>
      <vt:lpstr>PowerPoint Presentation</vt:lpstr>
      <vt:lpstr>References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Cervical Spine Fracture Detection  with Deep Learning </dc:title>
  <cp:lastModifiedBy>Ruxiao Duan</cp:lastModifiedBy>
  <cp:revision>42</cp:revision>
  <dcterms:modified xsi:type="dcterms:W3CDTF">2022-12-04T22:22:36Z</dcterms:modified>
</cp:coreProperties>
</file>